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5" r:id="rId2"/>
    <p:sldId id="260" r:id="rId3"/>
    <p:sldId id="257" r:id="rId4"/>
    <p:sldId id="258" r:id="rId5"/>
    <p:sldId id="261" r:id="rId6"/>
    <p:sldId id="264" r:id="rId7"/>
    <p:sldId id="267" r:id="rId8"/>
    <p:sldId id="313" r:id="rId9"/>
    <p:sldId id="317" r:id="rId10"/>
    <p:sldId id="262" r:id="rId11"/>
    <p:sldId id="263" r:id="rId12"/>
    <p:sldId id="266" r:id="rId13"/>
    <p:sldId id="316" r:id="rId14"/>
    <p:sldId id="314" r:id="rId15"/>
    <p:sldId id="284" r:id="rId16"/>
    <p:sldId id="299" r:id="rId17"/>
    <p:sldId id="286" r:id="rId18"/>
    <p:sldId id="301" r:id="rId19"/>
    <p:sldId id="305" r:id="rId20"/>
    <p:sldId id="318" r:id="rId21"/>
    <p:sldId id="319" r:id="rId22"/>
    <p:sldId id="321" r:id="rId23"/>
    <p:sldId id="30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44" autoAdjust="0"/>
    <p:restoredTop sz="94693" autoAdjust="0"/>
  </p:normalViewPr>
  <p:slideViewPr>
    <p:cSldViewPr snapToGrid="0" showGuides="1">
      <p:cViewPr varScale="1">
        <p:scale>
          <a:sx n="64" d="100"/>
          <a:sy n="64" d="100"/>
        </p:scale>
        <p:origin x="-4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82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EMEX\PEMEX_Patent_LB-IOS%20Aqueous%20Map%20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PEMEX\PEMEX_Patent_LB-IOS%20Aqueous%20Map%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EMEX\PI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EMEX\Patent%20IFT%20N%205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3848302343919641"/>
          <c:y val="8.402812855940224E-2"/>
          <c:w val="0.74862774228693163"/>
          <c:h val="0.74028287030159123"/>
        </c:manualLayout>
      </c:layout>
      <c:lineChart>
        <c:grouping val="standard"/>
        <c:ser>
          <c:idx val="2"/>
          <c:order val="0"/>
          <c:tx>
            <c:strRef>
              <c:f>'[PEMEX_Patent_LB-IOS Aqueous Map .xlsx]Sheet2'!$A$9</c:f>
              <c:strCache>
                <c:ptCount val="1"/>
                <c:pt idx="0">
                  <c:v>Clear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5"/>
            <c:spPr>
              <a:noFill/>
              <a:ln w="25400">
                <a:solidFill>
                  <a:srgbClr val="FF0000"/>
                </a:solidFill>
              </a:ln>
            </c:spPr>
          </c:marker>
          <c:cat>
            <c:strRef>
              <c:f>'[PEMEX_Patent_LB-IOS Aqueous Map .xlsx]Sheet2'!$C$4:$C$14</c:f>
              <c:strCache>
                <c:ptCount val="11"/>
                <c:pt idx="0">
                  <c:v>LB</c:v>
                </c:pt>
                <c:pt idx="1">
                  <c:v>9/1</c:v>
                </c:pt>
                <c:pt idx="2">
                  <c:v>8/2</c:v>
                </c:pt>
                <c:pt idx="3">
                  <c:v>7/3</c:v>
                </c:pt>
                <c:pt idx="4">
                  <c:v>6/4</c:v>
                </c:pt>
                <c:pt idx="5">
                  <c:v>5/5</c:v>
                </c:pt>
                <c:pt idx="6">
                  <c:v>4/6</c:v>
                </c:pt>
                <c:pt idx="7">
                  <c:v>3/7</c:v>
                </c:pt>
                <c:pt idx="8">
                  <c:v>2/8</c:v>
                </c:pt>
                <c:pt idx="9">
                  <c:v>1/9</c:v>
                </c:pt>
                <c:pt idx="10">
                  <c:v>IOS</c:v>
                </c:pt>
              </c:strCache>
            </c:strRef>
          </c:cat>
          <c:val>
            <c:numRef>
              <c:f>'[PEMEX_Patent_LB-IOS Aqueous Map .xlsx]Sheet2'!$D$4:$D$6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</c:ser>
        <c:ser>
          <c:idx val="3"/>
          <c:order val="1"/>
          <c:spPr>
            <a:ln>
              <a:noFill/>
            </a:ln>
          </c:spPr>
          <c:marker>
            <c:symbol val="circle"/>
            <c:size val="15"/>
            <c:spPr>
              <a:noFill/>
              <a:ln w="25400">
                <a:solidFill>
                  <a:srgbClr val="FF0000"/>
                </a:solidFill>
              </a:ln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'[PEMEX_Patent_LB-IOS Aqueous Map .xlsx]Sheet2'!$C$4:$C$14</c:f>
              <c:strCache>
                <c:ptCount val="11"/>
                <c:pt idx="0">
                  <c:v>LB</c:v>
                </c:pt>
                <c:pt idx="1">
                  <c:v>9/1</c:v>
                </c:pt>
                <c:pt idx="2">
                  <c:v>8/2</c:v>
                </c:pt>
                <c:pt idx="3">
                  <c:v>7/3</c:v>
                </c:pt>
                <c:pt idx="4">
                  <c:v>6/4</c:v>
                </c:pt>
                <c:pt idx="5">
                  <c:v>5/5</c:v>
                </c:pt>
                <c:pt idx="6">
                  <c:v>4/6</c:v>
                </c:pt>
                <c:pt idx="7">
                  <c:v>3/7</c:v>
                </c:pt>
                <c:pt idx="8">
                  <c:v>2/8</c:v>
                </c:pt>
                <c:pt idx="9">
                  <c:v>1/9</c:v>
                </c:pt>
                <c:pt idx="10">
                  <c:v>IOS</c:v>
                </c:pt>
              </c:strCache>
            </c:strRef>
          </c:cat>
          <c:val>
            <c:numRef>
              <c:f>'[PEMEX_Patent_LB-IOS Aqueous Map .xlsx]Sheet2'!$G$4:$G$5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</c:ser>
        <c:ser>
          <c:idx val="0"/>
          <c:order val="2"/>
          <c:tx>
            <c:strRef>
              <c:f>'[PEMEX_Patent_LB-IOS Aqueous Map .xlsx]Sheet2'!$A$8</c:f>
              <c:strCache>
                <c:ptCount val="1"/>
                <c:pt idx="0">
                  <c:v>Unclear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5"/>
            <c:spPr>
              <a:solidFill>
                <a:srgbClr val="FF0000"/>
              </a:solidFill>
              <a:ln w="25400">
                <a:solidFill>
                  <a:srgbClr val="FF0000"/>
                </a:solidFill>
              </a:ln>
            </c:spPr>
          </c:marker>
          <c:cat>
            <c:strRef>
              <c:f>'[PEMEX_Patent_LB-IOS Aqueous Map .xlsx]Sheet2'!$C$4:$C$14</c:f>
              <c:strCache>
                <c:ptCount val="11"/>
                <c:pt idx="0">
                  <c:v>LB</c:v>
                </c:pt>
                <c:pt idx="1">
                  <c:v>9/1</c:v>
                </c:pt>
                <c:pt idx="2">
                  <c:v>8/2</c:v>
                </c:pt>
                <c:pt idx="3">
                  <c:v>7/3</c:v>
                </c:pt>
                <c:pt idx="4">
                  <c:v>6/4</c:v>
                </c:pt>
                <c:pt idx="5">
                  <c:v>5/5</c:v>
                </c:pt>
                <c:pt idx="6">
                  <c:v>4/6</c:v>
                </c:pt>
                <c:pt idx="7">
                  <c:v>3/7</c:v>
                </c:pt>
                <c:pt idx="8">
                  <c:v>2/8</c:v>
                </c:pt>
                <c:pt idx="9">
                  <c:v>1/9</c:v>
                </c:pt>
                <c:pt idx="10">
                  <c:v>IOS</c:v>
                </c:pt>
              </c:strCache>
            </c:strRef>
          </c:cat>
          <c:val>
            <c:numRef>
              <c:f>'[PEMEX_Patent_LB-IOS Aqueous Map .xlsx]Sheet2'!$H$4:$H$14</c:f>
              <c:numCache>
                <c:formatCode>General</c:formatCode>
                <c:ptCount val="11"/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</c:numCache>
            </c:numRef>
          </c:val>
        </c:ser>
        <c:ser>
          <c:idx val="1"/>
          <c:order val="3"/>
          <c:tx>
            <c:strRef>
              <c:f>'[PEMEX_Patent_LB-IOS Aqueous Map .xlsx]Sheet2'!$A$5</c:f>
              <c:strCache>
                <c:ptCount val="1"/>
                <c:pt idx="0">
                  <c:v>Unsuitable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5"/>
            <c:spPr>
              <a:solidFill>
                <a:srgbClr val="FF0000"/>
              </a:solidFill>
            </c:spPr>
          </c:marker>
          <c:cat>
            <c:strRef>
              <c:f>'[PEMEX_Patent_LB-IOS Aqueous Map .xlsx]Sheet2'!$C$4:$C$14</c:f>
              <c:strCache>
                <c:ptCount val="11"/>
                <c:pt idx="0">
                  <c:v>LB</c:v>
                </c:pt>
                <c:pt idx="1">
                  <c:v>9/1</c:v>
                </c:pt>
                <c:pt idx="2">
                  <c:v>8/2</c:v>
                </c:pt>
                <c:pt idx="3">
                  <c:v>7/3</c:v>
                </c:pt>
                <c:pt idx="4">
                  <c:v>6/4</c:v>
                </c:pt>
                <c:pt idx="5">
                  <c:v>5/5</c:v>
                </c:pt>
                <c:pt idx="6">
                  <c:v>4/6</c:v>
                </c:pt>
                <c:pt idx="7">
                  <c:v>3/7</c:v>
                </c:pt>
                <c:pt idx="8">
                  <c:v>2/8</c:v>
                </c:pt>
                <c:pt idx="9">
                  <c:v>1/9</c:v>
                </c:pt>
                <c:pt idx="10">
                  <c:v>IOS</c:v>
                </c:pt>
              </c:strCache>
            </c:strRef>
          </c:cat>
          <c:val>
            <c:numRef>
              <c:f>'[PEMEX_Patent_LB-IOS Aqueous Map .xlsx]Sheet2'!$F$4:$F$14</c:f>
              <c:numCache>
                <c:formatCode>General</c:formatCode>
                <c:ptCount val="11"/>
                <c:pt idx="3">
                  <c:v>25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</c:numCache>
            </c:numRef>
          </c:val>
        </c:ser>
        <c:marker val="1"/>
        <c:axId val="60827520"/>
        <c:axId val="60841984"/>
      </c:lineChart>
      <c:catAx>
        <c:axId val="60827520"/>
        <c:scaling>
          <c:orientation val="minMax"/>
        </c:scaling>
        <c:axPos val="b"/>
        <c:numFmt formatCode="General" sourceLinked="0"/>
        <c:majorTickMark val="cross"/>
        <c:minorTickMark val="in"/>
        <c:tickLblPos val="nextTo"/>
        <c:txPr>
          <a:bodyPr rot="2700000"/>
          <a:lstStyle/>
          <a:p>
            <a:pPr>
              <a:defRPr sz="2000" b="1"/>
            </a:pPr>
            <a:endParaRPr lang="en-US"/>
          </a:p>
        </c:txPr>
        <c:crossAx val="60841984"/>
        <c:crosses val="autoZero"/>
        <c:lblAlgn val="ctr"/>
        <c:lblOffset val="100"/>
      </c:catAx>
      <c:valAx>
        <c:axId val="60841984"/>
        <c:scaling>
          <c:orientation val="minMax"/>
          <c:max val="125"/>
          <c:min val="0"/>
        </c:scaling>
        <c:axPos val="l"/>
        <c:title>
          <c:tx>
            <c:rich>
              <a:bodyPr rot="0" vert="horz"/>
              <a:lstStyle/>
              <a:p>
                <a:pPr>
                  <a:defRPr sz="2000"/>
                </a:pPr>
                <a:r>
                  <a:rPr lang="en-US" sz="2000"/>
                  <a:t>°C</a:t>
                </a:r>
              </a:p>
            </c:rich>
          </c:tx>
          <c:layout>
            <c:manualLayout>
              <c:xMode val="edge"/>
              <c:yMode val="edge"/>
              <c:x val="3.9395315970119308E-3"/>
              <c:y val="5.1707583953785996E-2"/>
            </c:manualLayout>
          </c:layout>
        </c:title>
        <c:numFmt formatCode="General" sourceLinked="1"/>
        <c:majorTickMark val="cross"/>
        <c:minorTickMark val="in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60827520"/>
        <c:crossesAt val="1"/>
        <c:crossBetween val="midCat"/>
        <c:majorUnit val="25"/>
        <c:minorUnit val="5"/>
      </c:valAx>
      <c:spPr>
        <a:ln>
          <a:solidFill>
            <a:schemeClr val="bg2">
              <a:lumMod val="90000"/>
            </a:schemeClr>
          </a:solidFill>
        </a:ln>
      </c:spPr>
    </c:plotArea>
    <c:legend>
      <c:legendPos val="r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3100027760953235"/>
          <c:y val="0.39492129364545392"/>
          <c:w val="0.21199146981627362"/>
          <c:h val="0.15145684907165979"/>
        </c:manualLayout>
      </c:layout>
      <c:spPr>
        <a:solidFill>
          <a:schemeClr val="bg1"/>
        </a:solidFill>
      </c:spPr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9581973276067771"/>
          <c:y val="4.0464099826504882E-2"/>
          <c:w val="0.59546259390738632"/>
          <c:h val="0.57303846482146648"/>
        </c:manualLayout>
      </c:layout>
      <c:lineChart>
        <c:grouping val="standard"/>
        <c:ser>
          <c:idx val="2"/>
          <c:order val="0"/>
          <c:tx>
            <c:strRef>
              <c:f>'[PEMEX_Patent_LB-IOS Aqueous Map .xlsx]Sheet2'!$A$9</c:f>
              <c:strCache>
                <c:ptCount val="1"/>
                <c:pt idx="0">
                  <c:v>Clear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5"/>
            <c:spPr>
              <a:noFill/>
              <a:ln w="25400">
                <a:solidFill>
                  <a:srgbClr val="FF0000"/>
                </a:solidFill>
              </a:ln>
            </c:spPr>
          </c:marker>
          <c:cat>
            <c:strRef>
              <c:f>'[PEMEX_Patent_LB-IOS Aqueous Map .xlsx]Sheet2'!$C$4:$C$14</c:f>
              <c:strCache>
                <c:ptCount val="11"/>
                <c:pt idx="0">
                  <c:v>LB</c:v>
                </c:pt>
                <c:pt idx="1">
                  <c:v>9/1</c:v>
                </c:pt>
                <c:pt idx="2">
                  <c:v>8/2</c:v>
                </c:pt>
                <c:pt idx="3">
                  <c:v>7/3</c:v>
                </c:pt>
                <c:pt idx="4">
                  <c:v>6/4</c:v>
                </c:pt>
                <c:pt idx="5">
                  <c:v>5/5</c:v>
                </c:pt>
                <c:pt idx="6">
                  <c:v>4/6</c:v>
                </c:pt>
                <c:pt idx="7">
                  <c:v>3/7</c:v>
                </c:pt>
                <c:pt idx="8">
                  <c:v>2/8</c:v>
                </c:pt>
                <c:pt idx="9">
                  <c:v>1/9</c:v>
                </c:pt>
                <c:pt idx="10">
                  <c:v>IOS</c:v>
                </c:pt>
              </c:strCache>
            </c:strRef>
          </c:cat>
          <c:val>
            <c:numRef>
              <c:f>'[PEMEX_Patent_LB-IOS Aqueous Map .xlsx]Sheet2'!$D$4:$D$6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</c:ser>
        <c:ser>
          <c:idx val="3"/>
          <c:order val="1"/>
          <c:spPr>
            <a:ln>
              <a:noFill/>
            </a:ln>
          </c:spPr>
          <c:marker>
            <c:symbol val="circle"/>
            <c:size val="15"/>
            <c:spPr>
              <a:noFill/>
              <a:ln w="25400"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0.18784764972560281"/>
                  <c:y val="0.70812691845722653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/>
                      <a:t>Third surfactant added  to this blend  for making it suitable to be delivered into  the oil formation</a:t>
                    </a:r>
                  </a:p>
                </c:rich>
              </c:tx>
              <c:spPr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0972868880520429"/>
                  <c:y val="8.4395761886297743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z="1200" b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Low IFT Conditions</a:t>
                    </a:r>
                  </a:p>
                </c:rich>
              </c:tx>
              <c:spPr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'[PEMEX_Patent_LB-IOS Aqueous Map .xlsx]Sheet2'!$C$4:$C$14</c:f>
              <c:strCache>
                <c:ptCount val="11"/>
                <c:pt idx="0">
                  <c:v>LB</c:v>
                </c:pt>
                <c:pt idx="1">
                  <c:v>9/1</c:v>
                </c:pt>
                <c:pt idx="2">
                  <c:v>8/2</c:v>
                </c:pt>
                <c:pt idx="3">
                  <c:v>7/3</c:v>
                </c:pt>
                <c:pt idx="4">
                  <c:v>6/4</c:v>
                </c:pt>
                <c:pt idx="5">
                  <c:v>5/5</c:v>
                </c:pt>
                <c:pt idx="6">
                  <c:v>4/6</c:v>
                </c:pt>
                <c:pt idx="7">
                  <c:v>3/7</c:v>
                </c:pt>
                <c:pt idx="8">
                  <c:v>2/8</c:v>
                </c:pt>
                <c:pt idx="9">
                  <c:v>1/9</c:v>
                </c:pt>
                <c:pt idx="10">
                  <c:v>IOS</c:v>
                </c:pt>
              </c:strCache>
            </c:strRef>
          </c:cat>
          <c:val>
            <c:numRef>
              <c:f>'[PEMEX_Patent_LB-IOS Aqueous Map .xlsx]Sheet2'!$G$4:$G$5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</c:ser>
        <c:ser>
          <c:idx val="0"/>
          <c:order val="2"/>
          <c:tx>
            <c:strRef>
              <c:f>'[PEMEX_Patent_LB-IOS Aqueous Map .xlsx]Sheet2'!$A$8</c:f>
              <c:strCache>
                <c:ptCount val="1"/>
                <c:pt idx="0">
                  <c:v>Unclear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5"/>
            <c:spPr>
              <a:solidFill>
                <a:srgbClr val="FF0000"/>
              </a:solidFill>
              <a:ln w="25400">
                <a:solidFill>
                  <a:srgbClr val="FF0000"/>
                </a:solidFill>
              </a:ln>
            </c:spPr>
          </c:marker>
          <c:cat>
            <c:strRef>
              <c:f>'[PEMEX_Patent_LB-IOS Aqueous Map .xlsx]Sheet2'!$C$4:$C$14</c:f>
              <c:strCache>
                <c:ptCount val="11"/>
                <c:pt idx="0">
                  <c:v>LB</c:v>
                </c:pt>
                <c:pt idx="1">
                  <c:v>9/1</c:v>
                </c:pt>
                <c:pt idx="2">
                  <c:v>8/2</c:v>
                </c:pt>
                <c:pt idx="3">
                  <c:v>7/3</c:v>
                </c:pt>
                <c:pt idx="4">
                  <c:v>6/4</c:v>
                </c:pt>
                <c:pt idx="5">
                  <c:v>5/5</c:v>
                </c:pt>
                <c:pt idx="6">
                  <c:v>4/6</c:v>
                </c:pt>
                <c:pt idx="7">
                  <c:v>3/7</c:v>
                </c:pt>
                <c:pt idx="8">
                  <c:v>2/8</c:v>
                </c:pt>
                <c:pt idx="9">
                  <c:v>1/9</c:v>
                </c:pt>
                <c:pt idx="10">
                  <c:v>IOS</c:v>
                </c:pt>
              </c:strCache>
            </c:strRef>
          </c:cat>
          <c:val>
            <c:numRef>
              <c:f>'[PEMEX_Patent_LB-IOS Aqueous Map .xlsx]Sheet2'!$H$4:$H$14</c:f>
              <c:numCache>
                <c:formatCode>General</c:formatCode>
                <c:ptCount val="11"/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</c:numCache>
            </c:numRef>
          </c:val>
        </c:ser>
        <c:ser>
          <c:idx val="1"/>
          <c:order val="3"/>
          <c:tx>
            <c:strRef>
              <c:f>'[PEMEX_Patent_LB-IOS Aqueous Map .xlsx]Sheet2'!$A$5</c:f>
              <c:strCache>
                <c:ptCount val="1"/>
                <c:pt idx="0">
                  <c:v>Unsuitable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5"/>
            <c:spPr>
              <a:solidFill>
                <a:srgbClr val="FF0000"/>
              </a:solidFill>
            </c:spPr>
          </c:marker>
          <c:cat>
            <c:strRef>
              <c:f>'[PEMEX_Patent_LB-IOS Aqueous Map .xlsx]Sheet2'!$C$4:$C$14</c:f>
              <c:strCache>
                <c:ptCount val="11"/>
                <c:pt idx="0">
                  <c:v>LB</c:v>
                </c:pt>
                <c:pt idx="1">
                  <c:v>9/1</c:v>
                </c:pt>
                <c:pt idx="2">
                  <c:v>8/2</c:v>
                </c:pt>
                <c:pt idx="3">
                  <c:v>7/3</c:v>
                </c:pt>
                <c:pt idx="4">
                  <c:v>6/4</c:v>
                </c:pt>
                <c:pt idx="5">
                  <c:v>5/5</c:v>
                </c:pt>
                <c:pt idx="6">
                  <c:v>4/6</c:v>
                </c:pt>
                <c:pt idx="7">
                  <c:v>3/7</c:v>
                </c:pt>
                <c:pt idx="8">
                  <c:v>2/8</c:v>
                </c:pt>
                <c:pt idx="9">
                  <c:v>1/9</c:v>
                </c:pt>
                <c:pt idx="10">
                  <c:v>IOS</c:v>
                </c:pt>
              </c:strCache>
            </c:strRef>
          </c:cat>
          <c:val>
            <c:numRef>
              <c:f>'[PEMEX_Patent_LB-IOS Aqueous Map .xlsx]Sheet2'!$F$4:$F$14</c:f>
              <c:numCache>
                <c:formatCode>General</c:formatCode>
                <c:ptCount val="11"/>
                <c:pt idx="3">
                  <c:v>25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</c:numCache>
            </c:numRef>
          </c:val>
        </c:ser>
        <c:marker val="1"/>
        <c:axId val="61090048"/>
        <c:axId val="61113088"/>
      </c:lineChart>
      <c:catAx>
        <c:axId val="610900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1%  Surfactant Blend in SeaWater</a:t>
                </a:r>
              </a:p>
            </c:rich>
          </c:tx>
          <c:layout>
            <c:manualLayout>
              <c:xMode val="edge"/>
              <c:yMode val="edge"/>
              <c:x val="0.32102290622763202"/>
              <c:y val="0.55456042306152409"/>
            </c:manualLayout>
          </c:layout>
        </c:title>
        <c:numFmt formatCode="General" sourceLinked="0"/>
        <c:majorTickMark val="cross"/>
        <c:minorTickMark val="in"/>
        <c:tickLblPos val="nextTo"/>
        <c:txPr>
          <a:bodyPr rot="2700000"/>
          <a:lstStyle/>
          <a:p>
            <a:pPr>
              <a:defRPr sz="1800" b="1"/>
            </a:pPr>
            <a:endParaRPr lang="en-US"/>
          </a:p>
        </c:txPr>
        <c:crossAx val="61113088"/>
        <c:crosses val="autoZero"/>
        <c:lblAlgn val="ctr"/>
        <c:lblOffset val="100"/>
      </c:catAx>
      <c:valAx>
        <c:axId val="61113088"/>
        <c:scaling>
          <c:orientation val="minMax"/>
          <c:max val="125"/>
          <c:min val="0"/>
        </c:scaling>
        <c:axPos val="l"/>
        <c:title>
          <c:tx>
            <c:rich>
              <a:bodyPr rot="0" vert="horz"/>
              <a:lstStyle/>
              <a:p>
                <a:pPr>
                  <a:defRPr sz="3200"/>
                </a:pPr>
                <a:r>
                  <a:rPr lang="en-US" sz="3200"/>
                  <a:t>°C</a:t>
                </a:r>
              </a:p>
            </c:rich>
          </c:tx>
          <c:layout>
            <c:manualLayout>
              <c:xMode val="edge"/>
              <c:yMode val="edge"/>
              <c:x val="3.4358096542280038E-2"/>
              <c:y val="3.3910253160567935E-2"/>
            </c:manualLayout>
          </c:layout>
        </c:title>
        <c:numFmt formatCode="General" sourceLinked="1"/>
        <c:majorTickMark val="cross"/>
        <c:minorTickMark val="in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61090048"/>
        <c:crossesAt val="1"/>
        <c:crossBetween val="midCat"/>
        <c:majorUnit val="25"/>
        <c:minorUnit val="5"/>
      </c:valAx>
      <c:spPr>
        <a:ln>
          <a:solidFill>
            <a:schemeClr val="bg2">
              <a:lumMod val="90000"/>
            </a:schemeClr>
          </a:solidFill>
        </a:ln>
      </c:spPr>
    </c:plotArea>
    <c:legend>
      <c:legendPos val="r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1890312574564408"/>
          <c:y val="0.27748999065794855"/>
          <c:w val="0.13667096528018627"/>
          <c:h val="0.14437156789194597"/>
        </c:manualLayout>
      </c:layout>
      <c:spPr>
        <a:solidFill>
          <a:schemeClr val="bg1"/>
        </a:solidFill>
      </c:spPr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848379265091864"/>
          <c:y val="5.423592884222822E-2"/>
          <c:w val="0.78589829396325461"/>
          <c:h val="0.73161271507728198"/>
        </c:manualLayout>
      </c:layout>
      <c:scatterChart>
        <c:scatterStyle val="lineMarker"/>
        <c:ser>
          <c:idx val="1"/>
          <c:order val="0"/>
          <c:spPr>
            <a:ln w="28575">
              <a:noFill/>
            </a:ln>
          </c:spPr>
          <c:marker>
            <c:symbol val="none"/>
          </c:marker>
          <c:dPt>
            <c:idx val="4"/>
            <c:spPr>
              <a:ln w="28575">
                <a:noFill/>
              </a:ln>
              <a:effectLst>
                <a:outerShdw blurRad="50800" dist="50800" algn="ctr" rotWithShape="0">
                  <a:srgbClr val="000000">
                    <a:alpha val="43137"/>
                  </a:srgbClr>
                </a:outerShdw>
              </a:effectLst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111111111111184E-2"/>
                  <c:y val="0.28240740740740738"/>
                </c:manualLayout>
              </c:layout>
              <c:tx>
                <c:rich>
                  <a:bodyPr rot="300000"/>
                  <a:lstStyle/>
                  <a:p>
                    <a:pPr>
                      <a:defRPr sz="1050" b="1"/>
                    </a:pPr>
                    <a:r>
                      <a:rPr lang="en-US" sz="1050" b="1"/>
                      <a:t>Oil-in-Water</a:t>
                    </a:r>
                  </a:p>
                  <a:p>
                    <a:pPr>
                      <a:defRPr sz="1050" b="1"/>
                    </a:pPr>
                    <a:r>
                      <a:rPr lang="en-US" sz="1050" b="1"/>
                      <a:t>Hydrophilic</a:t>
                    </a:r>
                  </a:p>
                </c:rich>
              </c:tx>
              <c:spPr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8449253338524996E-2"/>
                  <c:y val="-0.11756635614210199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Water-in-Oil</a:t>
                    </a:r>
                    <a:endParaRPr lang="en-US" b="1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3333333333333367E-3"/>
                  <c:y val="2.3148148148148147E-2"/>
                </c:manualLayout>
              </c:layout>
              <c:tx>
                <c:rich>
                  <a:bodyPr rot="300000"/>
                  <a:lstStyle/>
                  <a:p>
                    <a:pPr>
                      <a:defRPr b="1">
                        <a:solidFill>
                          <a:srgbClr val="0070C0"/>
                        </a:solidFill>
                      </a:defRPr>
                    </a:pPr>
                    <a:r>
                      <a:rPr lang="en-US" b="1">
                        <a:solidFill>
                          <a:srgbClr val="0070C0"/>
                        </a:solidFill>
                      </a:rPr>
                      <a:t>Transiton</a:t>
                    </a:r>
                  </a:p>
                </c:rich>
              </c:tx>
              <c:spPr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300000"/>
              <a:lstStyle/>
              <a:p>
                <a:pPr>
                  <a:defRPr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31750">
                <a:solidFill>
                  <a:srgbClr val="4F81BD"/>
                </a:solidFill>
              </a:ln>
            </c:spPr>
            <c:trendlineType val="linear"/>
          </c:trendline>
          <c:xVal>
            <c:numRef>
              <c:f>Sheet1!$B$5:$B$9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Sheet1!$C$5:$C$9</c:f>
              <c:numCache>
                <c:formatCode>General</c:formatCode>
                <c:ptCount val="5"/>
                <c:pt idx="0">
                  <c:v>100</c:v>
                </c:pt>
                <c:pt idx="1">
                  <c:v>90</c:v>
                </c:pt>
                <c:pt idx="2">
                  <c:v>87</c:v>
                </c:pt>
                <c:pt idx="3">
                  <c:v>85</c:v>
                </c:pt>
                <c:pt idx="4">
                  <c:v>80</c:v>
                </c:pt>
              </c:numCache>
            </c:numRef>
          </c:yVal>
        </c:ser>
        <c:ser>
          <c:idx val="0"/>
          <c:order val="1"/>
          <c:spPr>
            <a:ln w="28575">
              <a:noFill/>
            </a:ln>
          </c:spPr>
          <c:marker>
            <c:symbol val="diamond"/>
            <c:size val="13"/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4.9762521588946597E-2"/>
                  <c:y val="0.14351817461496549"/>
                </c:manualLayout>
              </c:layout>
              <c:tx>
                <c:rich>
                  <a:bodyPr/>
                  <a:lstStyle/>
                  <a:p>
                    <a:pPr>
                      <a:defRPr sz="1050" b="1"/>
                    </a:pPr>
                    <a:r>
                      <a:rPr lang="en-US" sz="1050" b="1"/>
                      <a:t>SW</a:t>
                    </a:r>
                  </a:p>
                </c:rich>
              </c:tx>
              <c:spPr>
                <a:solidFill>
                  <a:schemeClr val="bg1"/>
                </a:solidFill>
              </c:sp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</c:trendline>
          <c:xVal>
            <c:numRef>
              <c:f>Sheet1!$B$11</c:f>
              <c:numCache>
                <c:formatCode>General</c:formatCode>
                <c:ptCount val="1"/>
                <c:pt idx="0">
                  <c:v>3.5</c:v>
                </c:pt>
              </c:numCache>
            </c:numRef>
          </c:xVal>
          <c:yVal>
            <c:numRef>
              <c:f>Sheet1!$C$11</c:f>
              <c:numCache>
                <c:formatCode>General</c:formatCode>
                <c:ptCount val="1"/>
                <c:pt idx="0">
                  <c:v>25</c:v>
                </c:pt>
              </c:numCache>
            </c:numRef>
          </c:yVal>
        </c:ser>
        <c:axId val="61057664"/>
        <c:axId val="61285120"/>
      </c:scatterChart>
      <c:valAx>
        <c:axId val="610576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 b="1"/>
                  <a:t>Salinity % NaCl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61285120"/>
        <c:crosses val="autoZero"/>
        <c:crossBetween val="midCat"/>
      </c:valAx>
      <c:valAx>
        <c:axId val="61285120"/>
        <c:scaling>
          <c:orientation val="minMax"/>
          <c:max val="125"/>
          <c:min val="0"/>
        </c:scaling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/>
                  <a:t>PIT</a:t>
                </a:r>
              </a:p>
              <a:p>
                <a:pPr>
                  <a:defRPr sz="1400"/>
                </a:pPr>
                <a:r>
                  <a:rPr lang="en-US" sz="1400"/>
                  <a:t>°C</a:t>
                </a:r>
              </a:p>
            </c:rich>
          </c:tx>
          <c:layout/>
        </c:title>
        <c:numFmt formatCode="General" sourceLinked="1"/>
        <c:majorTickMark val="cross"/>
        <c:minorTickMark val="in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61057664"/>
        <c:crosses val="autoZero"/>
        <c:crossBetween val="midCat"/>
        <c:majorUnit val="25"/>
        <c:minorUnit val="5"/>
      </c:valAx>
      <c:spPr>
        <a:ln>
          <a:solidFill>
            <a:srgbClr val="4F81BD"/>
          </a:solidFill>
        </a:ln>
      </c:spPr>
    </c:plotArea>
    <c:plotVisOnly val="1"/>
    <c:dispBlanksAs val="gap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2287070412409718"/>
          <c:y val="0.10325454299180822"/>
          <c:w val="0.65797094874899964"/>
          <c:h val="0.64283357110094452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triangle"/>
            <c:size val="11"/>
          </c:marker>
          <c:dLbls>
            <c:dLbl>
              <c:idx val="2"/>
              <c:layout>
                <c:manualLayout>
                  <c:x val="-0.12822016415942841"/>
                  <c:y val="0.2642277268509464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Estimated IFT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25400"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</c:spPr>
            <c:trendlineType val="log"/>
          </c:trendline>
          <c:xVal>
            <c:numRef>
              <c:f>Sheet1!$B$2:$B$4</c:f>
              <c:numCache>
                <c:formatCode>General</c:formatCode>
                <c:ptCount val="3"/>
                <c:pt idx="0">
                  <c:v>4.0000000000000022E-2</c:v>
                </c:pt>
                <c:pt idx="1">
                  <c:v>0.11</c:v>
                </c:pt>
                <c:pt idx="2">
                  <c:v>0.30000000000000032</c:v>
                </c:pt>
              </c:numCache>
            </c:numRef>
          </c:xVal>
          <c:yVal>
            <c:numRef>
              <c:f>Sheet1!$C$2:$C$4</c:f>
              <c:numCache>
                <c:formatCode>General</c:formatCode>
                <c:ptCount val="3"/>
                <c:pt idx="0">
                  <c:v>3.0000000000000074E-3</c:v>
                </c:pt>
                <c:pt idx="1">
                  <c:v>2.0000000000000011E-2</c:v>
                </c:pt>
                <c:pt idx="2">
                  <c:v>3.0000000000000002E-2</c:v>
                </c:pt>
              </c:numCache>
            </c:numRef>
          </c:yVal>
        </c:ser>
        <c:axId val="61293696"/>
        <c:axId val="61295616"/>
      </c:scatterChart>
      <c:valAx>
        <c:axId val="61293696"/>
        <c:scaling>
          <c:orientation val="minMax"/>
          <c:max val="0.4"/>
          <c:min val="0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% N58</a:t>
                </a:r>
              </a:p>
            </c:rich>
          </c:tx>
          <c:layout/>
        </c:title>
        <c:numFmt formatCode="General" sourceLinked="1"/>
        <c:majorTickMark val="cross"/>
        <c:minorTickMark val="in"/>
        <c:tickLblPos val="nextTo"/>
        <c:crossAx val="61295616"/>
        <c:crossesAt val="1.0000000000000041E-3"/>
        <c:crossBetween val="midCat"/>
        <c:majorUnit val="0.1"/>
        <c:minorUnit val="2.0000000000000011E-2"/>
      </c:valAx>
      <c:valAx>
        <c:axId val="61295616"/>
        <c:scaling>
          <c:logBase val="10"/>
          <c:orientation val="minMax"/>
          <c:max val="0.1"/>
          <c:min val="1.0000000000000041E-3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Dynes </a:t>
                </a:r>
                <a:r>
                  <a:rPr lang="en-US" dirty="0"/>
                  <a:t>/Cm</a:t>
                </a:r>
              </a:p>
            </c:rich>
          </c:tx>
          <c:layout>
            <c:manualLayout>
              <c:xMode val="edge"/>
              <c:yMode val="edge"/>
              <c:x val="1.6268981866618473E-2"/>
              <c:y val="0.14120556224083633"/>
            </c:manualLayout>
          </c:layout>
        </c:title>
        <c:numFmt formatCode="General" sourceLinked="1"/>
        <c:majorTickMark val="cross"/>
        <c:minorTickMark val="in"/>
        <c:tickLblPos val="nextTo"/>
        <c:crossAx val="61293696"/>
        <c:crosses val="autoZero"/>
        <c:crossBetween val="midCat"/>
        <c:majorUnit val="5.0000000000000114E-3"/>
        <c:minorUnit val="1.0000000000000041E-3"/>
      </c:valAx>
      <c:spPr>
        <a:ln>
          <a:solidFill>
            <a:schemeClr val="tx1"/>
          </a:solidFill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1600" b="1"/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0.46231</cdr:x>
      <cdr:y>0.68228</cdr:y>
    </cdr:from>
    <cdr:to>
      <cdr:x>0.49495</cdr:x>
      <cdr:y>0.76289</cdr:y>
    </cdr:to>
    <cdr:sp macro="" textlink="">
      <cdr:nvSpPr>
        <cdr:cNvPr id="7" name="Elbow Connector 6"/>
        <cdr:cNvSpPr/>
      </cdr:nvSpPr>
      <cdr:spPr>
        <a:xfrm xmlns:a="http://schemas.openxmlformats.org/drawingml/2006/main" rot="5400000">
          <a:off x="3770268" y="4194654"/>
          <a:ext cx="483209" cy="273588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 w="254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3135B-3DBD-4CB8-B71C-C0200F9031B3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0B77D-A0F7-4872-AF5B-0F80F49A3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585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0B77D-A0F7-4872-AF5B-0F80F49A3C4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0B77D-A0F7-4872-AF5B-0F80F49A3C4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0B77D-A0F7-4872-AF5B-0F80F49A3C4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0B77D-A0F7-4872-AF5B-0F80F49A3C4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4997-457D-417A-9EFF-2288F3BAEAD1}" type="datetime1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13C3-9D20-4665-B590-3B71DFF04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8248-C8E8-49B6-AFCC-0F8D8480582F}" type="datetime1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13C3-9D20-4665-B590-3B71DFF04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0F9F-7C12-452B-AC1E-50E60728BCE2}" type="datetime1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13C3-9D20-4665-B590-3B71DFF04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DE5A-FB9B-4F34-AB54-0424C647B4A2}" type="datetime1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13C3-9D20-4665-B590-3B71DFF04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8EFD-45F2-42D7-A681-A94BBC2EE31F}" type="datetime1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13C3-9D20-4665-B590-3B71DFF04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E3BE-9481-4751-8872-8B7FF40607FF}" type="datetime1">
              <a:rPr lang="en-US" smtClean="0"/>
              <a:pPr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13C3-9D20-4665-B590-3B71DFF04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7526-6440-4235-B0D2-754BE5B87701}" type="datetime1">
              <a:rPr lang="en-US" smtClean="0"/>
              <a:pPr/>
              <a:t>4/20/2014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13C3-9D20-4665-B590-3B71DFF04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96CA-CFCD-44BC-A12E-C830A1D3D2A0}" type="datetime1">
              <a:rPr lang="en-US" smtClean="0"/>
              <a:pPr/>
              <a:t>4/20/2014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13C3-9D20-4665-B590-3B71DFF04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7FA2-5A8A-4E47-AF60-6258EC7655CB}" type="datetime1">
              <a:rPr lang="en-US" smtClean="0"/>
              <a:pPr/>
              <a:t>4/20/2014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13C3-9D20-4665-B590-3B71DFF04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B088-01AF-4D51-BD21-C49ABDBB3003}" type="datetime1">
              <a:rPr lang="en-US" smtClean="0"/>
              <a:pPr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13C3-9D20-4665-B590-3B71DFF04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9A55F-B2CD-477B-B326-B70E1E6EEA28}" type="datetime1">
              <a:rPr lang="en-US" smtClean="0"/>
              <a:pPr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13C3-9D20-4665-B590-3B71DFF04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A45A1-1DBA-4172-B266-721FF6FBA8F8}" type="datetime1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C13C3-9D20-4665-B590-3B71DFF04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13C3-9D20-4665-B590-3B71DFF048E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8F0437-B10A-450F-8F2D-E2CA8841A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363" y="189651"/>
            <a:ext cx="8521273" cy="675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18</a:t>
            </a:r>
            <a:r>
              <a:rPr lang="en-US" sz="4400" b="1" baseline="30000" dirty="0" smtClean="0"/>
              <a:t>th</a:t>
            </a:r>
            <a:r>
              <a:rPr lang="en-US" sz="4400" b="1" dirty="0" smtClean="0"/>
              <a:t> Annual Consortium Meeting</a:t>
            </a:r>
            <a:endParaRPr lang="en-US" sz="3600" b="1" dirty="0" smtClean="0"/>
          </a:p>
          <a:p>
            <a:pPr algn="ctr"/>
            <a:r>
              <a:rPr lang="en-US" sz="2400" b="1" dirty="0" smtClean="0"/>
              <a:t>April 21, 2014</a:t>
            </a:r>
          </a:p>
          <a:p>
            <a:endParaRPr lang="en-US" sz="100" dirty="0" smtClean="0"/>
          </a:p>
          <a:p>
            <a:r>
              <a:rPr lang="en-US" sz="2000" b="1" dirty="0" smtClean="0"/>
              <a:t>	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sz="2000" b="1" dirty="0" smtClean="0"/>
              <a:t>MAURA PUERTO</a:t>
            </a:r>
          </a:p>
          <a:p>
            <a:pPr algn="ctr"/>
            <a:r>
              <a:rPr lang="en-US" sz="2000" b="1" dirty="0" smtClean="0"/>
              <a:t>JOSE LOPEZ SALINAS</a:t>
            </a:r>
          </a:p>
          <a:p>
            <a:pPr algn="ctr"/>
            <a:r>
              <a:rPr lang="en-US" sz="2000" b="1" dirty="0" smtClean="0"/>
              <a:t>CLARENCE MILLER</a:t>
            </a:r>
            <a:br>
              <a:rPr lang="en-US" sz="2000" b="1" dirty="0" smtClean="0"/>
            </a:br>
            <a:r>
              <a:rPr lang="en-US" sz="2000" b="1" dirty="0" smtClean="0"/>
              <a:t>GEORGE HIRASAKI</a:t>
            </a:r>
          </a:p>
          <a:p>
            <a:r>
              <a:rPr lang="en-US" dirty="0" smtClean="0"/>
              <a:t> </a:t>
            </a:r>
          </a:p>
          <a:p>
            <a:r>
              <a:rPr lang="en-US" sz="2000" b="1" u="sng" dirty="0" smtClean="0"/>
              <a:t>Most of the Work Done by</a:t>
            </a:r>
          </a:p>
          <a:p>
            <a:pPr lvl="1"/>
            <a:r>
              <a:rPr lang="en-US" sz="2000" b="1" dirty="0" smtClean="0"/>
              <a:t>HAO HELEN ZENG </a:t>
            </a:r>
          </a:p>
          <a:p>
            <a:pPr lvl="1"/>
            <a:r>
              <a:rPr lang="en-US" sz="2000" b="1" dirty="0" smtClean="0"/>
              <a:t>ANGELICA GARCIA</a:t>
            </a:r>
          </a:p>
          <a:p>
            <a:pPr lvl="1"/>
            <a:r>
              <a:rPr lang="en-US" sz="2000" b="1" dirty="0" smtClean="0"/>
              <a:t>ANDRES NOVOA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6" descr="http://staff.rice.edu/images/styleguide/RiceLogo_TMRGB72D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5137" y="4751883"/>
            <a:ext cx="3944070" cy="155584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1472544"/>
            <a:ext cx="9144000" cy="1754326"/>
          </a:xfrm>
          <a:prstGeom prst="rect">
            <a:avLst/>
          </a:prstGeom>
          <a:solidFill>
            <a:schemeClr val="tx2">
              <a:lumMod val="60000"/>
              <a:lumOff val="40000"/>
              <a:alpha val="1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PROPERTIES OF  FORMULATION </a:t>
            </a:r>
          </a:p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 FOR GENERATING </a:t>
            </a:r>
          </a:p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 ULTRA-LOW_TENSION and STRONG FOAM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5AA099-092B-4B7B-87FC-27D17EBC4F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1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1% (5:LB/5:IOS) + 0.12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L38 in SeaWater at 100°C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600" y="1094231"/>
            <a:ext cx="8727332" cy="4565544"/>
            <a:chOff x="228600" y="1447799"/>
            <a:chExt cx="8727332" cy="4565544"/>
          </a:xfrm>
        </p:grpSpPr>
        <p:pic>
          <p:nvPicPr>
            <p:cNvPr id="5" name="Picture 4" descr="vlcsnap-2013-12-09-06h27m59s202.png"/>
            <p:cNvPicPr>
              <a:picLocks noChangeAspect="1"/>
            </p:cNvPicPr>
            <p:nvPr/>
          </p:nvPicPr>
          <p:blipFill rotWithShape="1">
            <a:blip r:embed="rId2" cstate="print">
              <a:lum contrast="4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791" r="23846"/>
            <a:stretch/>
          </p:blipFill>
          <p:spPr>
            <a:xfrm>
              <a:off x="228600" y="1447800"/>
              <a:ext cx="2009358" cy="3733800"/>
            </a:xfrm>
            <a:prstGeom prst="rect">
              <a:avLst/>
            </a:prstGeom>
            <a:ln w="38100" cmpd="sng">
              <a:solidFill>
                <a:srgbClr val="000000"/>
              </a:solidFill>
            </a:ln>
          </p:spPr>
        </p:pic>
        <p:pic>
          <p:nvPicPr>
            <p:cNvPr id="6" name="Picture 5" descr="vlcsnap-2013-12-09-06h28m16s113.png"/>
            <p:cNvPicPr>
              <a:picLocks noChangeAspect="1"/>
            </p:cNvPicPr>
            <p:nvPr/>
          </p:nvPicPr>
          <p:blipFill rotWithShape="1">
            <a:blip r:embed="rId3" cstate="print">
              <a:lum contrast="40000"/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0723" t="-1" r="31114" b="-647"/>
            <a:stretch/>
          </p:blipFill>
          <p:spPr>
            <a:xfrm>
              <a:off x="2514600" y="1447799"/>
              <a:ext cx="1887714" cy="3733801"/>
            </a:xfrm>
            <a:prstGeom prst="rect">
              <a:avLst/>
            </a:prstGeom>
            <a:ln w="38100" cmpd="sng">
              <a:solidFill>
                <a:schemeClr val="tx1"/>
              </a:solidFill>
            </a:ln>
          </p:spPr>
        </p:pic>
        <p:pic>
          <p:nvPicPr>
            <p:cNvPr id="7" name="Picture 6" descr="vlcsnap-2013-12-09-06h28m51s211.png"/>
            <p:cNvPicPr>
              <a:picLocks noChangeAspect="1"/>
            </p:cNvPicPr>
            <p:nvPr/>
          </p:nvPicPr>
          <p:blipFill rotWithShape="1">
            <a:blip r:embed="rId5" cstate="print">
              <a:lum contrast="4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9181" t="608" r="19026"/>
            <a:stretch/>
          </p:blipFill>
          <p:spPr>
            <a:xfrm>
              <a:off x="4724400" y="1447801"/>
              <a:ext cx="2123095" cy="3657600"/>
            </a:xfrm>
            <a:prstGeom prst="rect">
              <a:avLst/>
            </a:prstGeom>
            <a:ln w="38100" cmpd="sng">
              <a:solidFill>
                <a:schemeClr val="tx1"/>
              </a:solidFill>
            </a:ln>
          </p:spPr>
        </p:pic>
        <p:pic>
          <p:nvPicPr>
            <p:cNvPr id="8" name="Picture 7" descr="vlcsnap-2013-12-09-06h28m27s239.png"/>
            <p:cNvPicPr>
              <a:picLocks noChangeAspect="1"/>
            </p:cNvPicPr>
            <p:nvPr/>
          </p:nvPicPr>
          <p:blipFill rotWithShape="1">
            <a:blip r:embed="rId6" cstate="print">
              <a:lum contrast="4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060" r="14794"/>
            <a:stretch/>
          </p:blipFill>
          <p:spPr>
            <a:xfrm>
              <a:off x="7010400" y="1447800"/>
              <a:ext cx="1945532" cy="3657600"/>
            </a:xfrm>
            <a:prstGeom prst="rect">
              <a:avLst/>
            </a:prstGeom>
            <a:ln w="38100" cmpd="sng">
              <a:solidFill>
                <a:schemeClr val="tx1"/>
              </a:solidFill>
            </a:ln>
          </p:spPr>
        </p:pic>
        <p:grpSp>
          <p:nvGrpSpPr>
            <p:cNvPr id="9" name="Group 9"/>
            <p:cNvGrpSpPr/>
            <p:nvPr/>
          </p:nvGrpSpPr>
          <p:grpSpPr>
            <a:xfrm>
              <a:off x="666428" y="5424407"/>
              <a:ext cx="7260956" cy="588936"/>
              <a:chOff x="1" y="5486400"/>
              <a:chExt cx="7260956" cy="588936"/>
            </a:xfrm>
          </p:grpSpPr>
          <p:sp>
            <p:nvSpPr>
              <p:cNvPr id="10" name="Notched Right Arrow 9"/>
              <p:cNvSpPr/>
              <p:nvPr/>
            </p:nvSpPr>
            <p:spPr>
              <a:xfrm>
                <a:off x="1" y="5486400"/>
                <a:ext cx="7162800" cy="588936"/>
              </a:xfrm>
              <a:prstGeom prst="notch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TextBox 8"/>
              <p:cNvSpPr txBox="1"/>
              <p:nvPr/>
            </p:nvSpPr>
            <p:spPr>
              <a:xfrm>
                <a:off x="922150" y="5593597"/>
                <a:ext cx="6338807" cy="373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Time increasing       IFT ~ 4 X 10</a:t>
                </a:r>
                <a:r>
                  <a:rPr lang="en-US" b="1" baseline="30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-4</a:t>
                </a:r>
                <a:r>
                  <a:rPr lang="en-US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Dynes/cm</a:t>
                </a:r>
                <a:endParaRPr lang="en-US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219456" y="707136"/>
            <a:ext cx="8741664" cy="377952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Displacing oil from an oil-wet capillary filled with SLO and immersed in Solution 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92" t="-350" r="34123" b="16618"/>
          <a:stretch/>
        </p:blipFill>
        <p:spPr bwMode="auto">
          <a:xfrm>
            <a:off x="1999282" y="697424"/>
            <a:ext cx="2154265" cy="3704095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vlcsnap-2013-12-09-06h27m59s202.png"/>
          <p:cNvPicPr>
            <a:picLocks noChangeAspect="1"/>
          </p:cNvPicPr>
          <p:nvPr/>
        </p:nvPicPr>
        <p:blipFill rotWithShape="1">
          <a:blip r:embed="rId3" cstate="print"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91" r="23846"/>
          <a:stretch/>
        </p:blipFill>
        <p:spPr>
          <a:xfrm>
            <a:off x="4959459" y="705761"/>
            <a:ext cx="1999281" cy="3715077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147230"/>
              </p:ext>
            </p:extLst>
          </p:nvPr>
        </p:nvGraphicFramePr>
        <p:xfrm>
          <a:off x="535246" y="4542689"/>
          <a:ext cx="7222209" cy="1007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325"/>
                <a:gridCol w="2560130"/>
                <a:gridCol w="3065754"/>
              </a:tblGrid>
              <a:tr h="3373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Formulation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1% 7.5: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LB/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2.5: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IOS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1 % (5:LB/5:IOS) + 0.12% L38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2088"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IFT  Dynes/cm at 100°C in sea water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6561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 X 10</a:t>
                      </a:r>
                      <a:r>
                        <a:rPr lang="en-US" sz="1600" b="1" baseline="300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 X 10</a:t>
                      </a:r>
                      <a:r>
                        <a:rPr lang="en-US" sz="1600" b="1" baseline="300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-4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13C3-9D20-4665-B590-3B71DFF048E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tx2">
              <a:lumMod val="60000"/>
              <a:lumOff val="40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Comparison of IFT values without and with a 3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800" b="1" dirty="0" smtClean="0">
                <a:solidFill>
                  <a:schemeClr val="bg1"/>
                </a:solidFill>
              </a:rPr>
              <a:t> Surfactant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2912" y="682752"/>
            <a:ext cx="524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Without                                                                    With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4185" y="506184"/>
            <a:ext cx="979715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L38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508001" y="3429000"/>
          <a:ext cx="7230532" cy="312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0" y="8972550"/>
            <a:ext cx="6019800" cy="5572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4F81BD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Figure 9   IFT comparison of initial emerging-drop behavior at 100°C for different additions of N58 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192866" y="1125471"/>
            <a:ext cx="4047068" cy="2303529"/>
            <a:chOff x="372533" y="2963334"/>
            <a:chExt cx="3776136" cy="2117266"/>
          </a:xfrm>
        </p:grpSpPr>
        <p:grpSp>
          <p:nvGrpSpPr>
            <p:cNvPr id="10" name="Group 9"/>
            <p:cNvGrpSpPr/>
            <p:nvPr/>
          </p:nvGrpSpPr>
          <p:grpSpPr>
            <a:xfrm>
              <a:off x="1049864" y="2963334"/>
              <a:ext cx="3098805" cy="1854198"/>
              <a:chOff x="1388530" y="4013201"/>
              <a:chExt cx="3098805" cy="1854198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6204" t="24507" r="17639"/>
              <a:stretch>
                <a:fillRect/>
              </a:stretch>
            </p:blipFill>
            <p:spPr bwMode="auto">
              <a:xfrm>
                <a:off x="1388530" y="4021667"/>
                <a:ext cx="847725" cy="1828800"/>
              </a:xfrm>
              <a:prstGeom prst="rect">
                <a:avLst/>
              </a:prstGeom>
              <a:noFill/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1972" t="32095" r="28717"/>
              <a:stretch>
                <a:fillRect/>
              </a:stretch>
            </p:blipFill>
            <p:spPr bwMode="auto">
              <a:xfrm>
                <a:off x="2336800" y="4038599"/>
                <a:ext cx="990600" cy="1828800"/>
              </a:xfrm>
              <a:prstGeom prst="rect">
                <a:avLst/>
              </a:prstGeom>
              <a:noFill/>
            </p:spPr>
          </p:pic>
          <p:pic>
            <p:nvPicPr>
              <p:cNvPr id="1027" name="Picture 6" descr="5-5 LB-Stepan + 0.3% 5P8E 2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5289" t="21796" r="61539"/>
              <a:stretch>
                <a:fillRect/>
              </a:stretch>
            </p:blipFill>
            <p:spPr bwMode="auto">
              <a:xfrm>
                <a:off x="3449110" y="4013201"/>
                <a:ext cx="1038225" cy="1828800"/>
              </a:xfrm>
              <a:prstGeom prst="rect">
                <a:avLst/>
              </a:prstGeom>
              <a:noFill/>
            </p:spPr>
          </p:pic>
        </p:grp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372533" y="4803601"/>
              <a:ext cx="357293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% N58      0.04                   0.11                 0.3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" y="-1"/>
            <a:ext cx="9143999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Effect of adding an excess of a 3</a:t>
            </a:r>
            <a:r>
              <a:rPr lang="en-US" sz="36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3600" b="1" dirty="0" smtClean="0">
                <a:solidFill>
                  <a:schemeClr val="bg1"/>
                </a:solidFill>
              </a:rPr>
              <a:t> Surfactant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412066" y="757767"/>
            <a:ext cx="2319867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10000" y="74506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IFT increasing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13C3-9D20-4665-B590-3B71DFF048E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41654" y="555172"/>
            <a:ext cx="979715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N58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13C3-9D20-4665-B590-3B71DFF048E3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8895" y="914399"/>
            <a:ext cx="7953585" cy="2833947"/>
            <a:chOff x="458895" y="914399"/>
            <a:chExt cx="7953585" cy="283394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784" t="71454" r="17119" b="11618"/>
            <a:stretch/>
          </p:blipFill>
          <p:spPr bwMode="auto">
            <a:xfrm>
              <a:off x="522515" y="914399"/>
              <a:ext cx="6923315" cy="940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743" t="69094" r="11098" b="9062"/>
            <a:stretch/>
          </p:blipFill>
          <p:spPr bwMode="auto">
            <a:xfrm>
              <a:off x="522515" y="2230600"/>
              <a:ext cx="6923316" cy="1061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58895" y="3379014"/>
              <a:ext cx="7106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SW          9/1       8/2      7/3     6/4      5/5      4/6     3/7      2/8     1/9      FB</a:t>
              </a:r>
              <a:endParaRPr lang="en-US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680960" y="1194816"/>
              <a:ext cx="73152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25°C</a:t>
              </a:r>
            </a:p>
            <a:p>
              <a:endParaRPr lang="en-US" b="1" dirty="0"/>
            </a:p>
            <a:p>
              <a:endParaRPr lang="en-US" b="1" dirty="0" smtClean="0"/>
            </a:p>
            <a:p>
              <a:endParaRPr lang="en-US" b="1" dirty="0"/>
            </a:p>
            <a:p>
              <a:endParaRPr lang="en-US" b="1" dirty="0" smtClean="0"/>
            </a:p>
            <a:p>
              <a:endParaRPr lang="en-US" b="1" dirty="0"/>
            </a:p>
            <a:p>
              <a:r>
                <a:rPr lang="en-US" b="1" dirty="0" smtClean="0"/>
                <a:t>100°C</a:t>
              </a:r>
              <a:endParaRPr lang="en-US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12192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Frontal Dilutions  of  1</a:t>
            </a:r>
            <a:r>
              <a:rPr lang="en-US" sz="2400" b="1" dirty="0">
                <a:solidFill>
                  <a:schemeClr val="bg1"/>
                </a:solidFill>
              </a:rPr>
              <a:t>% (5:LB / 5:IOS C</a:t>
            </a:r>
            <a:r>
              <a:rPr lang="en-US" sz="2400" b="1" baseline="-25000" dirty="0">
                <a:solidFill>
                  <a:schemeClr val="bg1"/>
                </a:solidFill>
              </a:rPr>
              <a:t>15-18</a:t>
            </a:r>
            <a:r>
              <a:rPr lang="en-US" sz="2400" b="1" dirty="0">
                <a:solidFill>
                  <a:schemeClr val="bg1"/>
                </a:solidFill>
              </a:rPr>
              <a:t>) + 0.12% </a:t>
            </a:r>
            <a:r>
              <a:rPr lang="en-US" sz="2400" b="1" dirty="0" smtClean="0">
                <a:solidFill>
                  <a:schemeClr val="bg1"/>
                </a:solidFill>
              </a:rPr>
              <a:t>L38  in SW with FB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8" name="Right Arrow 7"/>
          <p:cNvSpPr/>
          <p:nvPr/>
        </p:nvSpPr>
        <p:spPr>
          <a:xfrm>
            <a:off x="633984" y="4108704"/>
            <a:ext cx="6285801" cy="9387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902208" y="377952"/>
            <a:ext cx="1755648" cy="53644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04201" y="4316486"/>
            <a:ext cx="5815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From Translucent to Clear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230368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Graduate glass pipette in background  for assessing clarity of markings thru solution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412541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13C3-9D20-4665-B590-3B71DFF048E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 descr="C:\Documents and Settings\Mima\My Documents\My Pictures\2014_04_19\IMG_1574.JPG"/>
          <p:cNvPicPr>
            <a:picLocks noChangeAspect="1" noChangeArrowheads="1"/>
          </p:cNvPicPr>
          <p:nvPr/>
        </p:nvPicPr>
        <p:blipFill>
          <a:blip r:embed="rId2" cstate="print"/>
          <a:srcRect l="1987" t="8068" r="2318" b="5040"/>
          <a:stretch>
            <a:fillRect/>
          </a:stretch>
        </p:blipFill>
        <p:spPr bwMode="auto">
          <a:xfrm>
            <a:off x="262787" y="3612630"/>
            <a:ext cx="4773909" cy="3159177"/>
          </a:xfrm>
          <a:prstGeom prst="rect">
            <a:avLst/>
          </a:prstGeom>
          <a:noFill/>
        </p:spPr>
      </p:pic>
      <p:pic>
        <p:nvPicPr>
          <p:cNvPr id="6" name="Picture 2" descr="C:\Documents and Settings\Mima\My Documents\My Pictures\2014_04_19\IMG_1573.JPG"/>
          <p:cNvPicPr>
            <a:picLocks noChangeAspect="1" noChangeArrowheads="1"/>
          </p:cNvPicPr>
          <p:nvPr/>
        </p:nvPicPr>
        <p:blipFill>
          <a:blip r:embed="rId3" cstate="print"/>
          <a:srcRect l="2608" t="6992" r="9184" b="8713"/>
          <a:stretch>
            <a:fillRect/>
          </a:stretch>
        </p:blipFill>
        <p:spPr bwMode="auto">
          <a:xfrm>
            <a:off x="704538" y="194872"/>
            <a:ext cx="4422098" cy="31694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49312" y="221103"/>
            <a:ext cx="4137285" cy="378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.5  AOS         DI H</a:t>
            </a:r>
            <a:r>
              <a:rPr lang="en-US" b="1" baseline="-25000" dirty="0" smtClean="0">
                <a:solidFill>
                  <a:schemeClr val="bg1">
                    <a:lumMod val="9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0       1%LT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7294" y="3244334"/>
            <a:ext cx="4337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Clear                           Translucent    Cloudy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81468" y="299803"/>
            <a:ext cx="359763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Suitable Injection Composition</a:t>
            </a:r>
          </a:p>
          <a:p>
            <a:endParaRPr lang="en-US" dirty="0" smtClean="0"/>
          </a:p>
          <a:p>
            <a:r>
              <a:rPr lang="en-US" sz="2800" b="1" dirty="0" smtClean="0"/>
              <a:t>Filters thru 0.2 micron without losing surfactant concentration</a:t>
            </a:r>
          </a:p>
        </p:txBody>
      </p:sp>
      <p:sp>
        <p:nvSpPr>
          <p:cNvPr id="12" name="Curved Down Arrow 11"/>
          <p:cNvSpPr/>
          <p:nvPr/>
        </p:nvSpPr>
        <p:spPr>
          <a:xfrm>
            <a:off x="3792512" y="-1"/>
            <a:ext cx="1753850" cy="674557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1567" y="5006715"/>
            <a:ext cx="3342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Scatters light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3662-3B38-41E9-B70A-54E2F4CE55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0264"/>
            <a:ext cx="6130930" cy="304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8"/>
          <p:cNvSpPr txBox="1">
            <a:spLocks/>
          </p:cNvSpPr>
          <p:nvPr/>
        </p:nvSpPr>
        <p:spPr>
          <a:xfrm rot="20441456">
            <a:off x="6356474" y="1422221"/>
            <a:ext cx="2655453" cy="96949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900" b="1" dirty="0" smtClean="0">
                <a:solidFill>
                  <a:srgbClr val="00B0F0"/>
                </a:solidFill>
                <a:cs typeface="Arial" pitchFamily="34" charset="0"/>
              </a:rPr>
              <a:t>CONTROL :</a:t>
            </a:r>
          </a:p>
          <a:p>
            <a:pPr algn="l"/>
            <a:endParaRPr lang="en-US" sz="1900" b="1" dirty="0" smtClean="0">
              <a:cs typeface="Arial" pitchFamily="34" charset="0"/>
            </a:endParaRPr>
          </a:p>
          <a:p>
            <a:pPr algn="l"/>
            <a:r>
              <a:rPr lang="en-US" sz="1900" b="1" dirty="0" smtClean="0">
                <a:cs typeface="Arial" pitchFamily="34" charset="0"/>
              </a:rPr>
              <a:t> 2%  (5:</a:t>
            </a:r>
            <a:r>
              <a:rPr lang="en-US" sz="1900" b="1" dirty="0" smtClean="0">
                <a:solidFill>
                  <a:srgbClr val="00B050"/>
                </a:solidFill>
                <a:cs typeface="Arial" pitchFamily="34" charset="0"/>
              </a:rPr>
              <a:t>LB</a:t>
            </a:r>
            <a:r>
              <a:rPr lang="en-US" sz="1900" b="1" dirty="0" smtClean="0">
                <a:cs typeface="Arial" pitchFamily="34" charset="0"/>
              </a:rPr>
              <a:t>/5:IOS</a:t>
            </a:r>
            <a:r>
              <a:rPr lang="en-US" sz="1900" b="1" baseline="-25000" dirty="0" smtClean="0"/>
              <a:t>15-18</a:t>
            </a:r>
            <a:r>
              <a:rPr lang="en-US" sz="1900" b="1" dirty="0" smtClean="0">
                <a:cs typeface="Arial" pitchFamily="34" charset="0"/>
              </a:rPr>
              <a:t> )</a:t>
            </a:r>
            <a:endParaRPr lang="en-US" sz="1900" b="1" dirty="0"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02336"/>
            <a:ext cx="613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LB</a:t>
            </a:r>
            <a:r>
              <a:rPr lang="en-US" b="1" dirty="0" smtClean="0">
                <a:solidFill>
                  <a:prstClr val="black"/>
                </a:solidFill>
              </a:rPr>
              <a:t>     </a:t>
            </a:r>
            <a:r>
              <a:rPr lang="en-US" b="1" dirty="0" smtClean="0">
                <a:solidFill>
                  <a:srgbClr val="00B050"/>
                </a:solidFill>
              </a:rPr>
              <a:t>9</a:t>
            </a:r>
            <a:r>
              <a:rPr lang="en-US" b="1" dirty="0" smtClean="0">
                <a:solidFill>
                  <a:prstClr val="black"/>
                </a:solidFill>
              </a:rPr>
              <a:t>/1    </a:t>
            </a:r>
            <a:r>
              <a:rPr lang="en-US" b="1" dirty="0" smtClean="0">
                <a:solidFill>
                  <a:srgbClr val="00B050"/>
                </a:solidFill>
              </a:rPr>
              <a:t>8</a:t>
            </a:r>
            <a:r>
              <a:rPr lang="en-US" b="1" dirty="0" smtClean="0">
                <a:solidFill>
                  <a:prstClr val="black"/>
                </a:solidFill>
              </a:rPr>
              <a:t>/2     </a:t>
            </a:r>
            <a:r>
              <a:rPr lang="en-US" b="1" dirty="0">
                <a:solidFill>
                  <a:srgbClr val="00B050"/>
                </a:solidFill>
              </a:rPr>
              <a:t>7</a:t>
            </a:r>
            <a:r>
              <a:rPr lang="en-US" b="1" dirty="0">
                <a:solidFill>
                  <a:prstClr val="black"/>
                </a:solidFill>
              </a:rPr>
              <a:t>/3   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6</a:t>
            </a:r>
            <a:r>
              <a:rPr lang="en-US" b="1" dirty="0" smtClean="0">
                <a:solidFill>
                  <a:prstClr val="black"/>
                </a:solidFill>
              </a:rPr>
              <a:t>/4    </a:t>
            </a:r>
            <a:r>
              <a:rPr lang="en-US" b="1" dirty="0" smtClean="0">
                <a:solidFill>
                  <a:srgbClr val="00B050"/>
                </a:solidFill>
              </a:rPr>
              <a:t>5</a:t>
            </a:r>
            <a:r>
              <a:rPr lang="en-US" b="1" dirty="0" smtClean="0">
                <a:solidFill>
                  <a:prstClr val="black"/>
                </a:solidFill>
              </a:rPr>
              <a:t>/5     </a:t>
            </a:r>
            <a:r>
              <a:rPr lang="en-US" b="1" dirty="0" smtClean="0">
                <a:solidFill>
                  <a:srgbClr val="00B050"/>
                </a:solidFill>
              </a:rPr>
              <a:t>4</a:t>
            </a:r>
            <a:r>
              <a:rPr lang="en-US" b="1" dirty="0" smtClean="0">
                <a:solidFill>
                  <a:prstClr val="black"/>
                </a:solidFill>
              </a:rPr>
              <a:t>/6    </a:t>
            </a:r>
            <a:r>
              <a:rPr lang="en-US" b="1" dirty="0" smtClean="0">
                <a:solidFill>
                  <a:srgbClr val="00B050"/>
                </a:solidFill>
              </a:rPr>
              <a:t>3</a:t>
            </a:r>
            <a:r>
              <a:rPr lang="en-US" b="1" dirty="0" smtClean="0">
                <a:solidFill>
                  <a:prstClr val="black"/>
                </a:solidFill>
              </a:rPr>
              <a:t>/7     </a:t>
            </a:r>
            <a:r>
              <a:rPr lang="en-US" b="1" dirty="0" smtClean="0">
                <a:solidFill>
                  <a:srgbClr val="00B050"/>
                </a:solidFill>
              </a:rPr>
              <a:t>2</a:t>
            </a:r>
            <a:r>
              <a:rPr lang="en-US" b="1" dirty="0" smtClean="0">
                <a:solidFill>
                  <a:prstClr val="black"/>
                </a:solidFill>
              </a:rPr>
              <a:t>/8    </a:t>
            </a:r>
            <a:r>
              <a:rPr lang="en-US" b="1" dirty="0" smtClean="0">
                <a:solidFill>
                  <a:srgbClr val="00B050"/>
                </a:solidFill>
              </a:rPr>
              <a:t>1</a:t>
            </a:r>
            <a:r>
              <a:rPr lang="en-US" b="1" dirty="0" smtClean="0">
                <a:solidFill>
                  <a:prstClr val="black"/>
                </a:solidFill>
              </a:rPr>
              <a:t>/9    IOS       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0285736">
            <a:off x="6281773" y="4094687"/>
            <a:ext cx="278134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00" b="1" dirty="0">
                <a:cs typeface="Arial" pitchFamily="34" charset="0"/>
              </a:rPr>
              <a:t>2</a:t>
            </a:r>
            <a:r>
              <a:rPr lang="en-US" sz="1900" b="1" dirty="0" smtClean="0">
                <a:cs typeface="Arial" pitchFamily="34" charset="0"/>
              </a:rPr>
              <a:t>% </a:t>
            </a:r>
            <a:r>
              <a:rPr lang="en-US" b="1" dirty="0" smtClean="0">
                <a:cs typeface="Arial" pitchFamily="34" charset="0"/>
              </a:rPr>
              <a:t>(5:</a:t>
            </a:r>
            <a:r>
              <a:rPr lang="en-US" b="1" dirty="0" smtClean="0">
                <a:solidFill>
                  <a:srgbClr val="00B050"/>
                </a:solidFill>
                <a:cs typeface="Arial" pitchFamily="34" charset="0"/>
              </a:rPr>
              <a:t>LB</a:t>
            </a:r>
            <a:r>
              <a:rPr lang="en-US" b="1" dirty="0" smtClean="0">
                <a:cs typeface="Arial" pitchFamily="34" charset="0"/>
              </a:rPr>
              <a:t>/5:IOS</a:t>
            </a:r>
            <a:r>
              <a:rPr lang="en-US" b="1" baseline="-25000" dirty="0" smtClean="0"/>
              <a:t>15-18</a:t>
            </a:r>
            <a:r>
              <a:rPr lang="en-US" b="1" dirty="0" smtClean="0"/>
              <a:t>)</a:t>
            </a:r>
            <a:r>
              <a:rPr lang="en-US" b="1" baseline="-25000" dirty="0" smtClean="0"/>
              <a:t> </a:t>
            </a:r>
          </a:p>
          <a:p>
            <a:pPr algn="ctr"/>
            <a:r>
              <a:rPr lang="en-US" altLang="zh-CN" sz="1900" b="1" dirty="0" smtClean="0">
                <a:cs typeface="Arial" pitchFamily="34" charset="0"/>
              </a:rPr>
              <a:t>+</a:t>
            </a:r>
          </a:p>
          <a:p>
            <a:pPr algn="ctr"/>
            <a:r>
              <a:rPr lang="en-US" altLang="zh-CN" sz="1900" b="1" dirty="0" smtClean="0">
                <a:cs typeface="Arial" pitchFamily="34" charset="0"/>
              </a:rPr>
              <a:t> </a:t>
            </a:r>
            <a:r>
              <a:rPr lang="en-US" sz="1900" b="1" dirty="0" smtClean="0"/>
              <a:t>0.5% </a:t>
            </a:r>
            <a:r>
              <a:rPr lang="en-US" sz="1900" b="1" dirty="0"/>
              <a:t>L38 </a:t>
            </a:r>
            <a:endParaRPr lang="en-US" sz="1900" dirty="0"/>
          </a:p>
        </p:txBody>
      </p:sp>
      <p:grpSp>
        <p:nvGrpSpPr>
          <p:cNvPr id="2" name="Group 16"/>
          <p:cNvGrpSpPr/>
          <p:nvPr/>
        </p:nvGrpSpPr>
        <p:grpSpPr>
          <a:xfrm>
            <a:off x="228600" y="3684449"/>
            <a:ext cx="6130930" cy="3057727"/>
            <a:chOff x="228600" y="1524000"/>
            <a:chExt cx="8686800" cy="4888468"/>
          </a:xfrm>
        </p:grpSpPr>
        <p:pic>
          <p:nvPicPr>
            <p:cNvPr id="10" name="Picture 2" descr="C:\Users\Tung\Desktop\Hao Zheng\PEMEX\2-20-14, Sample E, 25°C, 2% LB&amp;IOS with 0.25cc 4% L38, 2PemexSW, SLO  (6)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053" t="4231" r="15475" b="12823"/>
            <a:stretch/>
          </p:blipFill>
          <p:spPr bwMode="auto">
            <a:xfrm>
              <a:off x="228600" y="1524000"/>
              <a:ext cx="8686800" cy="4888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4884092" y="3634905"/>
              <a:ext cx="228600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083992" y="3610584"/>
              <a:ext cx="228600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622083" y="3610584"/>
              <a:ext cx="228600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47816" y="3505200"/>
              <a:ext cx="228600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209816" y="3506822"/>
              <a:ext cx="228600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001000" y="3506822"/>
              <a:ext cx="228600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6338888" y="56769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0.5% L38 makes system  more hydrophilic @25°C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Blend Scan  in Sea Water      25°C                                         %</a:t>
            </a:r>
            <a:r>
              <a:rPr lang="en-US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oa</a:t>
            </a:r>
            <a:endParaRPr lang="en-US" sz="1050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323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3662-3B38-41E9-B70A-54E2F4CE55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399" y="452628"/>
            <a:ext cx="6174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LB</a:t>
            </a:r>
            <a:r>
              <a:rPr lang="en-US" b="1" dirty="0" smtClean="0">
                <a:solidFill>
                  <a:prstClr val="black"/>
                </a:solidFill>
              </a:rPr>
              <a:t>      </a:t>
            </a:r>
            <a:r>
              <a:rPr lang="en-US" b="1" dirty="0" smtClean="0">
                <a:solidFill>
                  <a:srgbClr val="00B050"/>
                </a:solidFill>
              </a:rPr>
              <a:t>9</a:t>
            </a:r>
            <a:r>
              <a:rPr lang="en-US" b="1" dirty="0" smtClean="0">
                <a:solidFill>
                  <a:prstClr val="black"/>
                </a:solidFill>
              </a:rPr>
              <a:t>/1    </a:t>
            </a:r>
            <a:r>
              <a:rPr lang="en-US" b="1" dirty="0" smtClean="0">
                <a:solidFill>
                  <a:srgbClr val="00B050"/>
                </a:solidFill>
              </a:rPr>
              <a:t>8</a:t>
            </a:r>
            <a:r>
              <a:rPr lang="en-US" b="1" dirty="0" smtClean="0">
                <a:solidFill>
                  <a:prstClr val="black"/>
                </a:solidFill>
              </a:rPr>
              <a:t>/2    </a:t>
            </a:r>
            <a:r>
              <a:rPr lang="en-US" b="1" dirty="0">
                <a:solidFill>
                  <a:srgbClr val="00B050"/>
                </a:solidFill>
              </a:rPr>
              <a:t>7</a:t>
            </a:r>
            <a:r>
              <a:rPr lang="en-US" b="1" dirty="0">
                <a:solidFill>
                  <a:prstClr val="black"/>
                </a:solidFill>
              </a:rPr>
              <a:t>/3   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6</a:t>
            </a:r>
            <a:r>
              <a:rPr lang="en-US" b="1" dirty="0" smtClean="0">
                <a:solidFill>
                  <a:prstClr val="black"/>
                </a:solidFill>
              </a:rPr>
              <a:t>/4    </a:t>
            </a:r>
            <a:r>
              <a:rPr lang="en-US" b="1" dirty="0" smtClean="0">
                <a:solidFill>
                  <a:srgbClr val="00B050"/>
                </a:solidFill>
              </a:rPr>
              <a:t>5</a:t>
            </a:r>
            <a:r>
              <a:rPr lang="en-US" b="1" dirty="0" smtClean="0">
                <a:solidFill>
                  <a:prstClr val="black"/>
                </a:solidFill>
              </a:rPr>
              <a:t>/5     </a:t>
            </a:r>
            <a:r>
              <a:rPr lang="en-US" b="1" dirty="0" smtClean="0">
                <a:solidFill>
                  <a:srgbClr val="00B050"/>
                </a:solidFill>
              </a:rPr>
              <a:t>4</a:t>
            </a:r>
            <a:r>
              <a:rPr lang="en-US" b="1" dirty="0" smtClean="0">
                <a:solidFill>
                  <a:prstClr val="black"/>
                </a:solidFill>
              </a:rPr>
              <a:t>/6    </a:t>
            </a:r>
            <a:r>
              <a:rPr lang="en-US" b="1" dirty="0" smtClean="0">
                <a:solidFill>
                  <a:srgbClr val="00B050"/>
                </a:solidFill>
              </a:rPr>
              <a:t>3</a:t>
            </a:r>
            <a:r>
              <a:rPr lang="en-US" b="1" dirty="0" smtClean="0">
                <a:solidFill>
                  <a:prstClr val="black"/>
                </a:solidFill>
              </a:rPr>
              <a:t>/7    </a:t>
            </a:r>
            <a:r>
              <a:rPr lang="en-US" b="1" dirty="0" smtClean="0">
                <a:solidFill>
                  <a:srgbClr val="00B050"/>
                </a:solidFill>
              </a:rPr>
              <a:t>2</a:t>
            </a:r>
            <a:r>
              <a:rPr lang="en-US" b="1" dirty="0" smtClean="0">
                <a:solidFill>
                  <a:prstClr val="black"/>
                </a:solidFill>
              </a:rPr>
              <a:t>/8     </a:t>
            </a:r>
            <a:r>
              <a:rPr lang="en-US" b="1" dirty="0" smtClean="0">
                <a:solidFill>
                  <a:srgbClr val="00B050"/>
                </a:solidFill>
              </a:rPr>
              <a:t>1</a:t>
            </a:r>
            <a:r>
              <a:rPr lang="en-US" b="1" dirty="0" smtClean="0">
                <a:solidFill>
                  <a:prstClr val="black"/>
                </a:solidFill>
              </a:rPr>
              <a:t>/9      IOS       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20715967">
            <a:off x="6214693" y="4232995"/>
            <a:ext cx="285292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dirty="0">
                <a:cs typeface="Arial" pitchFamily="34" charset="0"/>
              </a:rPr>
              <a:t>2</a:t>
            </a:r>
            <a:r>
              <a:rPr lang="en-US" sz="1900" b="1" dirty="0" smtClean="0">
                <a:cs typeface="Arial" pitchFamily="34" charset="0"/>
              </a:rPr>
              <a:t>% (5:</a:t>
            </a:r>
            <a:r>
              <a:rPr lang="en-US" sz="1900" b="1" dirty="0" smtClean="0">
                <a:solidFill>
                  <a:srgbClr val="00B050"/>
                </a:solidFill>
                <a:cs typeface="Arial" pitchFamily="34" charset="0"/>
              </a:rPr>
              <a:t>LB</a:t>
            </a:r>
            <a:r>
              <a:rPr lang="en-US" sz="1900" b="1" dirty="0" smtClean="0">
                <a:cs typeface="Arial" pitchFamily="34" charset="0"/>
              </a:rPr>
              <a:t>/5:IOS</a:t>
            </a:r>
            <a:r>
              <a:rPr lang="en-US" sz="1900" b="1" baseline="-25000" dirty="0" smtClean="0"/>
              <a:t>15-18</a:t>
            </a:r>
            <a:r>
              <a:rPr lang="en-US" sz="1900" b="1" dirty="0" smtClean="0"/>
              <a:t>) </a:t>
            </a:r>
          </a:p>
          <a:p>
            <a:pPr algn="ctr"/>
            <a:r>
              <a:rPr lang="en-US" altLang="zh-CN" sz="1900" b="1" dirty="0" smtClean="0">
                <a:cs typeface="Arial" pitchFamily="34" charset="0"/>
              </a:rPr>
              <a:t>+ </a:t>
            </a:r>
          </a:p>
          <a:p>
            <a:pPr algn="ctr"/>
            <a:r>
              <a:rPr lang="en-US" sz="1900" b="1" dirty="0" smtClean="0"/>
              <a:t>0.5% </a:t>
            </a:r>
            <a:r>
              <a:rPr lang="en-US" sz="1900" b="1" dirty="0"/>
              <a:t>L38 </a:t>
            </a:r>
            <a:endParaRPr lang="en-US" sz="1900" dirty="0"/>
          </a:p>
        </p:txBody>
      </p:sp>
      <p:sp>
        <p:nvSpPr>
          <p:cNvPr id="24" name="Title 8"/>
          <p:cNvSpPr txBox="1">
            <a:spLocks/>
          </p:cNvSpPr>
          <p:nvPr/>
        </p:nvSpPr>
        <p:spPr>
          <a:xfrm rot="20525214">
            <a:off x="6257544" y="1242834"/>
            <a:ext cx="2715768" cy="96949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900" b="1" dirty="0" smtClean="0">
                <a:cs typeface="Arial" pitchFamily="34" charset="0"/>
              </a:rPr>
              <a:t>CONTROL : </a:t>
            </a:r>
          </a:p>
          <a:p>
            <a:pPr algn="l"/>
            <a:endParaRPr lang="en-US" sz="1900" b="1" dirty="0" smtClean="0">
              <a:cs typeface="Arial" pitchFamily="34" charset="0"/>
            </a:endParaRPr>
          </a:p>
          <a:p>
            <a:pPr algn="l"/>
            <a:r>
              <a:rPr lang="en-US" sz="1900" b="1" dirty="0" smtClean="0">
                <a:cs typeface="Arial" pitchFamily="34" charset="0"/>
              </a:rPr>
              <a:t>2%  (5:</a:t>
            </a:r>
            <a:r>
              <a:rPr lang="en-US" sz="1900" b="1" dirty="0" smtClean="0">
                <a:solidFill>
                  <a:srgbClr val="00B050"/>
                </a:solidFill>
                <a:cs typeface="Arial" pitchFamily="34" charset="0"/>
              </a:rPr>
              <a:t>LB</a:t>
            </a:r>
            <a:r>
              <a:rPr lang="en-US" sz="1900" b="1" dirty="0" smtClean="0">
                <a:cs typeface="Arial" pitchFamily="34" charset="0"/>
              </a:rPr>
              <a:t> / 5:IOS </a:t>
            </a:r>
            <a:r>
              <a:rPr lang="en-US" sz="1900" b="1" baseline="-25000" dirty="0" smtClean="0"/>
              <a:t>15-18</a:t>
            </a:r>
            <a:r>
              <a:rPr lang="en-US" sz="1900" b="1" dirty="0" smtClean="0"/>
              <a:t>)</a:t>
            </a:r>
            <a:endParaRPr lang="en-US" sz="1900" b="1" dirty="0">
              <a:cs typeface="Arial" pitchFamily="34" charset="0"/>
            </a:endParaRPr>
          </a:p>
        </p:txBody>
      </p:sp>
      <p:grpSp>
        <p:nvGrpSpPr>
          <p:cNvPr id="3" name="Group 24"/>
          <p:cNvGrpSpPr/>
          <p:nvPr/>
        </p:nvGrpSpPr>
        <p:grpSpPr>
          <a:xfrm>
            <a:off x="76200" y="762000"/>
            <a:ext cx="6207130" cy="2895600"/>
            <a:chOff x="228600" y="1524000"/>
            <a:chExt cx="8686800" cy="4888468"/>
          </a:xfrm>
        </p:grpSpPr>
        <p:pic>
          <p:nvPicPr>
            <p:cNvPr id="26" name="Picture 2" descr="C:\Users\Tung\Desktop\Hao Zheng\PEMEX\2-20-14, Sample J, 25°C, 2% LB&amp;IOS, 2FB, SLO (1)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179" t="20189" r="19420" b="5634"/>
            <a:stretch/>
          </p:blipFill>
          <p:spPr bwMode="auto">
            <a:xfrm>
              <a:off x="228600" y="1524000"/>
              <a:ext cx="8686800" cy="4888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" name="Straight Connector 26"/>
            <p:cNvCxnSpPr/>
            <p:nvPr/>
          </p:nvCxnSpPr>
          <p:spPr>
            <a:xfrm>
              <a:off x="4075888" y="5334000"/>
              <a:ext cx="228600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857344" y="4127118"/>
              <a:ext cx="228600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656632" y="4088206"/>
              <a:ext cx="228600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447816" y="4461102"/>
              <a:ext cx="228600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257644" y="4127118"/>
              <a:ext cx="228600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8038288" y="4165378"/>
              <a:ext cx="228600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0"/>
          <p:cNvGrpSpPr/>
          <p:nvPr/>
        </p:nvGrpSpPr>
        <p:grpSpPr>
          <a:xfrm>
            <a:off x="76200" y="3657601"/>
            <a:ext cx="6207129" cy="3124200"/>
            <a:chOff x="228600" y="1524000"/>
            <a:chExt cx="8686800" cy="4888468"/>
          </a:xfrm>
        </p:grpSpPr>
        <p:pic>
          <p:nvPicPr>
            <p:cNvPr id="33" name="Picture 2" descr="C:\Users\Tung\Desktop\Hao Zheng\PEMEX\2-20-14, Sample I, 25°C, 2% LB&amp;IOS with 0.25cc 4% L38, 2FB, SLO (3)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991" t="4561" r="14969" b="3025"/>
            <a:stretch/>
          </p:blipFill>
          <p:spPr bwMode="auto">
            <a:xfrm>
              <a:off x="228600" y="1524000"/>
              <a:ext cx="8686800" cy="4888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Straight Connector 33"/>
            <p:cNvCxnSpPr/>
            <p:nvPr/>
          </p:nvCxnSpPr>
          <p:spPr>
            <a:xfrm>
              <a:off x="4083981" y="4191000"/>
              <a:ext cx="228600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300911" y="3790544"/>
              <a:ext cx="228600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876800" y="3968234"/>
              <a:ext cx="228600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638800" y="3939050"/>
              <a:ext cx="228600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447816" y="3630040"/>
              <a:ext cx="228600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209816" y="3876472"/>
              <a:ext cx="228600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001000" y="3895928"/>
              <a:ext cx="228600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6388608" y="5731573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L38 makes system more Hydrophilic  @ 25°C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Blend Scan  in FB ~ 25°C                                                             %</a:t>
            </a:r>
            <a:r>
              <a:rPr lang="en-US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oa</a:t>
            </a:r>
            <a:endParaRPr lang="en-US" sz="1050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86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3662-3B38-41E9-B70A-54E2F4CE55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05289" y="715402"/>
            <a:ext cx="6332087" cy="6118043"/>
            <a:chOff x="105289" y="630058"/>
            <a:chExt cx="6332087" cy="6118043"/>
          </a:xfrm>
        </p:grpSpPr>
        <p:pic>
          <p:nvPicPr>
            <p:cNvPr id="5" name="Picture 2" descr="C:\Users\Tung\Desktop\Hao Zheng\PEMEX\3-4-14, Sample E, 100°C, 2% LB&amp;IOS with 0.25cc 4% L38, 2PemexSW, SLO (1)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47" t="1032" r="6482" b="26456"/>
            <a:stretch/>
          </p:blipFill>
          <p:spPr bwMode="auto">
            <a:xfrm>
              <a:off x="129673" y="3742943"/>
              <a:ext cx="6307703" cy="3005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Tung\Desktop\Hao Zheng\PEMEX\3-4-14, Sample A, 100°C, 2% LB&amp;IOS in PEMEX SW, SLO (3)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029" t="8340" r="10545" b="32188"/>
            <a:stretch/>
          </p:blipFill>
          <p:spPr bwMode="auto">
            <a:xfrm>
              <a:off x="105289" y="630058"/>
              <a:ext cx="6283319" cy="3064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0" y="416052"/>
            <a:ext cx="652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LB</a:t>
            </a:r>
            <a:r>
              <a:rPr lang="en-US" b="1" dirty="0" smtClean="0">
                <a:solidFill>
                  <a:prstClr val="black"/>
                </a:solidFill>
              </a:rPr>
              <a:t>       </a:t>
            </a:r>
            <a:r>
              <a:rPr lang="en-US" b="1" dirty="0" smtClean="0">
                <a:solidFill>
                  <a:srgbClr val="00B050"/>
                </a:solidFill>
              </a:rPr>
              <a:t>9</a:t>
            </a:r>
            <a:r>
              <a:rPr lang="en-US" b="1" dirty="0" smtClean="0">
                <a:solidFill>
                  <a:prstClr val="black"/>
                </a:solidFill>
              </a:rPr>
              <a:t>/1     </a:t>
            </a:r>
            <a:r>
              <a:rPr lang="en-US" b="1" dirty="0" smtClean="0">
                <a:solidFill>
                  <a:srgbClr val="00B050"/>
                </a:solidFill>
              </a:rPr>
              <a:t>8</a:t>
            </a:r>
            <a:r>
              <a:rPr lang="en-US" b="1" dirty="0" smtClean="0">
                <a:solidFill>
                  <a:prstClr val="black"/>
                </a:solidFill>
              </a:rPr>
              <a:t>/2    </a:t>
            </a:r>
            <a:r>
              <a:rPr lang="en-US" b="1" dirty="0">
                <a:solidFill>
                  <a:srgbClr val="00B050"/>
                </a:solidFill>
              </a:rPr>
              <a:t>7</a:t>
            </a:r>
            <a:r>
              <a:rPr lang="en-US" b="1" dirty="0">
                <a:solidFill>
                  <a:prstClr val="black"/>
                </a:solidFill>
              </a:rPr>
              <a:t>/3   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6</a:t>
            </a:r>
            <a:r>
              <a:rPr lang="en-US" b="1" dirty="0" smtClean="0">
                <a:solidFill>
                  <a:prstClr val="black"/>
                </a:solidFill>
              </a:rPr>
              <a:t>/4    </a:t>
            </a:r>
            <a:r>
              <a:rPr lang="en-US" b="1" dirty="0" smtClean="0">
                <a:solidFill>
                  <a:srgbClr val="00B050"/>
                </a:solidFill>
              </a:rPr>
              <a:t>5</a:t>
            </a:r>
            <a:r>
              <a:rPr lang="en-US" b="1" dirty="0" smtClean="0">
                <a:solidFill>
                  <a:prstClr val="black"/>
                </a:solidFill>
              </a:rPr>
              <a:t>/5     </a:t>
            </a:r>
            <a:r>
              <a:rPr lang="en-US" b="1" dirty="0" smtClean="0">
                <a:solidFill>
                  <a:srgbClr val="00B050"/>
                </a:solidFill>
              </a:rPr>
              <a:t>4</a:t>
            </a:r>
            <a:r>
              <a:rPr lang="en-US" b="1" dirty="0" smtClean="0">
                <a:solidFill>
                  <a:prstClr val="black"/>
                </a:solidFill>
              </a:rPr>
              <a:t>/6    </a:t>
            </a:r>
            <a:r>
              <a:rPr lang="en-US" b="1" dirty="0" smtClean="0">
                <a:solidFill>
                  <a:srgbClr val="00B050"/>
                </a:solidFill>
              </a:rPr>
              <a:t>3</a:t>
            </a:r>
            <a:r>
              <a:rPr lang="en-US" b="1" dirty="0" smtClean="0">
                <a:solidFill>
                  <a:prstClr val="black"/>
                </a:solidFill>
              </a:rPr>
              <a:t>/7    </a:t>
            </a:r>
            <a:r>
              <a:rPr lang="en-US" b="1" dirty="0" smtClean="0">
                <a:solidFill>
                  <a:srgbClr val="00B050"/>
                </a:solidFill>
              </a:rPr>
              <a:t>2</a:t>
            </a:r>
            <a:r>
              <a:rPr lang="en-US" b="1" dirty="0" smtClean="0">
                <a:solidFill>
                  <a:prstClr val="black"/>
                </a:solidFill>
              </a:rPr>
              <a:t>/8    </a:t>
            </a:r>
            <a:r>
              <a:rPr lang="en-US" b="1" dirty="0" smtClean="0">
                <a:solidFill>
                  <a:srgbClr val="00B050"/>
                </a:solidFill>
              </a:rPr>
              <a:t>1</a:t>
            </a:r>
            <a:r>
              <a:rPr lang="en-US" b="1" dirty="0" smtClean="0">
                <a:solidFill>
                  <a:prstClr val="black"/>
                </a:solidFill>
              </a:rPr>
              <a:t>/9        IOS       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0" name="Title 8"/>
          <p:cNvSpPr txBox="1">
            <a:spLocks/>
          </p:cNvSpPr>
          <p:nvPr/>
        </p:nvSpPr>
        <p:spPr>
          <a:xfrm rot="20515559">
            <a:off x="6409162" y="1239760"/>
            <a:ext cx="2561574" cy="96949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900" b="1" dirty="0" smtClean="0">
                <a:solidFill>
                  <a:srgbClr val="00B0F0"/>
                </a:solidFill>
                <a:cs typeface="Arial" pitchFamily="34" charset="0"/>
              </a:rPr>
              <a:t>CONTROL</a:t>
            </a:r>
            <a:r>
              <a:rPr lang="en-US" sz="1900" b="1" dirty="0" smtClean="0">
                <a:cs typeface="Arial" pitchFamily="34" charset="0"/>
              </a:rPr>
              <a:t> : </a:t>
            </a:r>
          </a:p>
          <a:p>
            <a:pPr algn="l"/>
            <a:endParaRPr lang="en-US" sz="1900" b="1" dirty="0" smtClean="0">
              <a:cs typeface="Arial" pitchFamily="34" charset="0"/>
            </a:endParaRPr>
          </a:p>
          <a:p>
            <a:pPr algn="l"/>
            <a:r>
              <a:rPr lang="en-US" sz="1900" b="1" dirty="0" smtClean="0">
                <a:cs typeface="Arial" pitchFamily="34" charset="0"/>
              </a:rPr>
              <a:t>2%  (5:</a:t>
            </a:r>
            <a:r>
              <a:rPr lang="en-US" sz="1900" b="1" dirty="0" smtClean="0">
                <a:solidFill>
                  <a:srgbClr val="00B050"/>
                </a:solidFill>
                <a:cs typeface="Arial" pitchFamily="34" charset="0"/>
              </a:rPr>
              <a:t>LB</a:t>
            </a:r>
            <a:r>
              <a:rPr lang="en-US" sz="1900" b="1" dirty="0" smtClean="0">
                <a:cs typeface="Arial" pitchFamily="34" charset="0"/>
              </a:rPr>
              <a:t> / 5:IOS </a:t>
            </a:r>
            <a:r>
              <a:rPr lang="en-US" sz="1900" b="1" baseline="-25000" dirty="0" smtClean="0"/>
              <a:t>15-18</a:t>
            </a:r>
            <a:r>
              <a:rPr lang="en-US" sz="1900" b="1" dirty="0" smtClean="0"/>
              <a:t>)</a:t>
            </a:r>
            <a:endParaRPr lang="en-US" sz="1900" b="1" dirty="0" smtClean="0"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 rot="20604982">
            <a:off x="6435730" y="4245187"/>
            <a:ext cx="241566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dirty="0" smtClean="0">
                <a:cs typeface="Arial" pitchFamily="34" charset="0"/>
              </a:rPr>
              <a:t>2%  (5:</a:t>
            </a:r>
            <a:r>
              <a:rPr lang="en-US" sz="1900" b="1" dirty="0" smtClean="0">
                <a:solidFill>
                  <a:srgbClr val="00B050"/>
                </a:solidFill>
                <a:cs typeface="Arial" pitchFamily="34" charset="0"/>
              </a:rPr>
              <a:t>LB</a:t>
            </a:r>
            <a:r>
              <a:rPr lang="en-US" sz="1900" b="1" dirty="0" smtClean="0">
                <a:cs typeface="Arial" pitchFamily="34" charset="0"/>
              </a:rPr>
              <a:t> / 5:IOS </a:t>
            </a:r>
            <a:r>
              <a:rPr lang="en-US" sz="1900" b="1" baseline="-25000" dirty="0" smtClean="0"/>
              <a:t>15-18</a:t>
            </a:r>
            <a:r>
              <a:rPr lang="en-US" sz="1900" b="1" dirty="0" smtClean="0"/>
              <a:t>)</a:t>
            </a:r>
            <a:r>
              <a:rPr lang="en-US" sz="1900" b="1" dirty="0" smtClean="0">
                <a:cs typeface="Arial" pitchFamily="34" charset="0"/>
              </a:rPr>
              <a:t> </a:t>
            </a:r>
          </a:p>
          <a:p>
            <a:pPr algn="ctr"/>
            <a:r>
              <a:rPr lang="en-US" altLang="zh-CN" sz="1900" b="1" dirty="0" smtClean="0">
                <a:cs typeface="Arial" pitchFamily="34" charset="0"/>
              </a:rPr>
              <a:t>+ </a:t>
            </a:r>
          </a:p>
          <a:p>
            <a:pPr algn="ctr"/>
            <a:r>
              <a:rPr lang="en-US" sz="1900" b="1" dirty="0" smtClean="0"/>
              <a:t>0.5% </a:t>
            </a:r>
            <a:r>
              <a:rPr lang="en-US" sz="1900" b="1" dirty="0"/>
              <a:t>L38 </a:t>
            </a:r>
            <a:endParaRPr lang="en-US" sz="1900" dirty="0"/>
          </a:p>
        </p:txBody>
      </p:sp>
      <p:sp>
        <p:nvSpPr>
          <p:cNvPr id="34" name="TextBox 33"/>
          <p:cNvSpPr txBox="1"/>
          <p:nvPr/>
        </p:nvSpPr>
        <p:spPr>
          <a:xfrm>
            <a:off x="6367462" y="5443359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Changes are practically imperceptible @ 100°C;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perhaps more oil is solubilized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Blend Scan  in  Sea Water    ~ 100°C                                      %</a:t>
            </a:r>
            <a:r>
              <a:rPr lang="en-US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oa</a:t>
            </a:r>
            <a:endParaRPr lang="en-US" sz="1050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29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3662-3B38-41E9-B70A-54E2F4CE55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399" y="513588"/>
            <a:ext cx="6174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LB</a:t>
            </a:r>
            <a:r>
              <a:rPr lang="en-US" b="1" dirty="0" smtClean="0">
                <a:solidFill>
                  <a:prstClr val="black"/>
                </a:solidFill>
              </a:rPr>
              <a:t>      </a:t>
            </a:r>
            <a:r>
              <a:rPr lang="en-US" b="1" dirty="0" smtClean="0">
                <a:solidFill>
                  <a:srgbClr val="00B050"/>
                </a:solidFill>
              </a:rPr>
              <a:t>9</a:t>
            </a:r>
            <a:r>
              <a:rPr lang="en-US" b="1" dirty="0" smtClean="0">
                <a:solidFill>
                  <a:prstClr val="black"/>
                </a:solidFill>
              </a:rPr>
              <a:t>/1    </a:t>
            </a:r>
            <a:r>
              <a:rPr lang="en-US" b="1" dirty="0" smtClean="0">
                <a:solidFill>
                  <a:srgbClr val="00B050"/>
                </a:solidFill>
              </a:rPr>
              <a:t>8</a:t>
            </a:r>
            <a:r>
              <a:rPr lang="en-US" b="1" dirty="0" smtClean="0">
                <a:solidFill>
                  <a:prstClr val="black"/>
                </a:solidFill>
              </a:rPr>
              <a:t>/2    </a:t>
            </a:r>
            <a:r>
              <a:rPr lang="en-US" b="1" dirty="0">
                <a:solidFill>
                  <a:srgbClr val="00B050"/>
                </a:solidFill>
              </a:rPr>
              <a:t>7</a:t>
            </a:r>
            <a:r>
              <a:rPr lang="en-US" b="1" dirty="0">
                <a:solidFill>
                  <a:prstClr val="black"/>
                </a:solidFill>
              </a:rPr>
              <a:t>/3   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6</a:t>
            </a:r>
            <a:r>
              <a:rPr lang="en-US" b="1" dirty="0" smtClean="0">
                <a:solidFill>
                  <a:prstClr val="black"/>
                </a:solidFill>
              </a:rPr>
              <a:t>/4    </a:t>
            </a:r>
            <a:r>
              <a:rPr lang="en-US" b="1" dirty="0" smtClean="0">
                <a:solidFill>
                  <a:srgbClr val="00B050"/>
                </a:solidFill>
              </a:rPr>
              <a:t>5</a:t>
            </a:r>
            <a:r>
              <a:rPr lang="en-US" b="1" dirty="0" smtClean="0">
                <a:solidFill>
                  <a:prstClr val="black"/>
                </a:solidFill>
              </a:rPr>
              <a:t>/5     </a:t>
            </a:r>
            <a:r>
              <a:rPr lang="en-US" b="1" dirty="0" smtClean="0">
                <a:solidFill>
                  <a:srgbClr val="00B050"/>
                </a:solidFill>
              </a:rPr>
              <a:t>4</a:t>
            </a:r>
            <a:r>
              <a:rPr lang="en-US" b="1" dirty="0" smtClean="0">
                <a:solidFill>
                  <a:prstClr val="black"/>
                </a:solidFill>
              </a:rPr>
              <a:t>/6    </a:t>
            </a:r>
            <a:r>
              <a:rPr lang="en-US" b="1" dirty="0" smtClean="0">
                <a:solidFill>
                  <a:srgbClr val="00B050"/>
                </a:solidFill>
              </a:rPr>
              <a:t>3</a:t>
            </a:r>
            <a:r>
              <a:rPr lang="en-US" b="1" dirty="0" smtClean="0">
                <a:solidFill>
                  <a:prstClr val="black"/>
                </a:solidFill>
              </a:rPr>
              <a:t>/7    </a:t>
            </a:r>
            <a:r>
              <a:rPr lang="en-US" b="1" dirty="0" smtClean="0">
                <a:solidFill>
                  <a:srgbClr val="00B050"/>
                </a:solidFill>
              </a:rPr>
              <a:t>2</a:t>
            </a:r>
            <a:r>
              <a:rPr lang="en-US" b="1" dirty="0" smtClean="0">
                <a:solidFill>
                  <a:prstClr val="black"/>
                </a:solidFill>
              </a:rPr>
              <a:t>/8     </a:t>
            </a:r>
            <a:r>
              <a:rPr lang="en-US" b="1" dirty="0" smtClean="0">
                <a:solidFill>
                  <a:srgbClr val="00B050"/>
                </a:solidFill>
              </a:rPr>
              <a:t>1</a:t>
            </a:r>
            <a:r>
              <a:rPr lang="en-US" b="1" dirty="0" smtClean="0">
                <a:solidFill>
                  <a:prstClr val="black"/>
                </a:solidFill>
              </a:rPr>
              <a:t>/9      IOS       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1" name="Title 8"/>
          <p:cNvSpPr txBox="1">
            <a:spLocks/>
          </p:cNvSpPr>
          <p:nvPr/>
        </p:nvSpPr>
        <p:spPr>
          <a:xfrm rot="20706706">
            <a:off x="6324600" y="1425714"/>
            <a:ext cx="2417064" cy="96949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900" b="1" dirty="0" smtClean="0">
                <a:solidFill>
                  <a:srgbClr val="00B0F0"/>
                </a:solidFill>
                <a:cs typeface="Arial" pitchFamily="34" charset="0"/>
              </a:rPr>
              <a:t>CONTROL : </a:t>
            </a:r>
          </a:p>
          <a:p>
            <a:pPr algn="l"/>
            <a:endParaRPr lang="en-US" sz="1900" b="1" dirty="0" smtClean="0">
              <a:solidFill>
                <a:srgbClr val="00B0F0"/>
              </a:solidFill>
              <a:cs typeface="Arial" pitchFamily="34" charset="0"/>
            </a:endParaRPr>
          </a:p>
          <a:p>
            <a:pPr algn="l"/>
            <a:r>
              <a:rPr lang="en-US" sz="1900" b="1" dirty="0" smtClean="0">
                <a:cs typeface="Arial" pitchFamily="34" charset="0"/>
              </a:rPr>
              <a:t>2% (5:</a:t>
            </a:r>
            <a:r>
              <a:rPr lang="en-US" sz="1900" b="1" dirty="0" smtClean="0">
                <a:solidFill>
                  <a:srgbClr val="00B050"/>
                </a:solidFill>
                <a:cs typeface="Arial" pitchFamily="34" charset="0"/>
              </a:rPr>
              <a:t>LB</a:t>
            </a:r>
            <a:r>
              <a:rPr lang="en-US" sz="1900" b="1" dirty="0" smtClean="0">
                <a:cs typeface="Arial" pitchFamily="34" charset="0"/>
              </a:rPr>
              <a:t> / 5:IOS</a:t>
            </a:r>
            <a:r>
              <a:rPr lang="en-US" sz="1900" b="1" baseline="-25000" dirty="0" smtClean="0"/>
              <a:t>15-18</a:t>
            </a:r>
            <a:r>
              <a:rPr lang="en-US" sz="1900" b="1" dirty="0" smtClean="0"/>
              <a:t>)</a:t>
            </a:r>
            <a:endParaRPr lang="en-US" sz="3200" b="1" dirty="0" smtClean="0"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52400" y="868680"/>
            <a:ext cx="6174627" cy="5791200"/>
            <a:chOff x="152400" y="685800"/>
            <a:chExt cx="6174627" cy="5791200"/>
          </a:xfrm>
        </p:grpSpPr>
        <p:pic>
          <p:nvPicPr>
            <p:cNvPr id="4" name="Picture 3" descr="C:\Users\Tung\Desktop\Hao Zheng\PEMEX\3-20-14, Sample J, 100°C, 2% LB&amp;IOS, 2FB, SLO (3)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801" t="10118" r="10267" b="29579"/>
            <a:stretch/>
          </p:blipFill>
          <p:spPr bwMode="auto">
            <a:xfrm>
              <a:off x="152400" y="685800"/>
              <a:ext cx="6174627" cy="281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:\Users\Tung\Desktop\Hao Zheng\PEMEX\2-28-14, Sample I, 100°C, 2% LB&amp;IOS with 0.25cc 4% L38, 2FB, SLO (3)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754" t="5283" r="10148" b="29307"/>
            <a:stretch/>
          </p:blipFill>
          <p:spPr bwMode="auto">
            <a:xfrm>
              <a:off x="152400" y="3505200"/>
              <a:ext cx="6172200" cy="297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Rectangle 40"/>
          <p:cNvSpPr/>
          <p:nvPr/>
        </p:nvSpPr>
        <p:spPr>
          <a:xfrm rot="20849931">
            <a:off x="6359530" y="4318339"/>
            <a:ext cx="236994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00" b="1" dirty="0">
                <a:cs typeface="Arial" pitchFamily="34" charset="0"/>
              </a:rPr>
              <a:t>2</a:t>
            </a:r>
            <a:r>
              <a:rPr lang="en-US" sz="1900" b="1" dirty="0" smtClean="0">
                <a:cs typeface="Arial" pitchFamily="34" charset="0"/>
              </a:rPr>
              <a:t>% (5:</a:t>
            </a:r>
            <a:r>
              <a:rPr lang="en-US" sz="1900" b="1" dirty="0" smtClean="0">
                <a:solidFill>
                  <a:srgbClr val="00B050"/>
                </a:solidFill>
                <a:cs typeface="Arial" pitchFamily="34" charset="0"/>
              </a:rPr>
              <a:t>LB</a:t>
            </a:r>
            <a:r>
              <a:rPr lang="en-US" sz="1900" b="1" dirty="0" smtClean="0">
                <a:cs typeface="Arial" pitchFamily="34" charset="0"/>
              </a:rPr>
              <a:t> / 5:IOS</a:t>
            </a:r>
            <a:r>
              <a:rPr lang="en-US" sz="1900" b="1" baseline="-25000" dirty="0" smtClean="0"/>
              <a:t>15-18</a:t>
            </a:r>
            <a:r>
              <a:rPr lang="en-US" sz="1900" b="1" dirty="0" smtClean="0"/>
              <a:t>)</a:t>
            </a:r>
            <a:r>
              <a:rPr lang="en-US" sz="1900" b="1" dirty="0" smtClean="0">
                <a:cs typeface="Arial" pitchFamily="34" charset="0"/>
              </a:rPr>
              <a:t> </a:t>
            </a:r>
          </a:p>
          <a:p>
            <a:pPr algn="ctr"/>
            <a:r>
              <a:rPr lang="en-US" altLang="zh-CN" sz="1900" b="1" dirty="0" smtClean="0">
                <a:cs typeface="Arial" pitchFamily="34" charset="0"/>
              </a:rPr>
              <a:t>+ </a:t>
            </a:r>
          </a:p>
          <a:p>
            <a:pPr algn="ctr"/>
            <a:r>
              <a:rPr lang="en-US" sz="1900" b="1" dirty="0" smtClean="0"/>
              <a:t>0.5% </a:t>
            </a:r>
            <a:r>
              <a:rPr lang="en-US" sz="1900" b="1" dirty="0"/>
              <a:t>L38 </a:t>
            </a:r>
            <a:endParaRPr lang="en-US" sz="1900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2304288" y="3081528"/>
            <a:ext cx="0" cy="694944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473952" y="5417249"/>
            <a:ext cx="2511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Changes are practically imperceptible @ 100°C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@FB , Bø ~ 7/3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@ SW, Bø ~ 5/5 </a:t>
            </a:r>
            <a:r>
              <a:rPr lang="en-US" sz="1600" b="1" dirty="0" smtClean="0">
                <a:solidFill>
                  <a:srgbClr val="00B0F0"/>
                </a:solidFill>
              </a:rPr>
              <a:t>in  slide 2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Blend Scan  in Formation Brine ~ 100°C                          %</a:t>
            </a:r>
            <a:r>
              <a:rPr lang="en-US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oa</a:t>
            </a:r>
            <a:endParaRPr lang="en-US" sz="1050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78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3662-3B38-41E9-B70A-54E2F4CE55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28600" y="914400"/>
            <a:ext cx="8686800" cy="5029200"/>
            <a:chOff x="228600" y="1371600"/>
            <a:chExt cx="8686800" cy="5029200"/>
          </a:xfrm>
        </p:grpSpPr>
        <p:pic>
          <p:nvPicPr>
            <p:cNvPr id="1026" name="Picture 2" descr="C:\Users\Tung\Desktop\Hao Zheng\PEMEX\3-4-14, Sample K, 100°C, Salinity Scan of SW+FB (3)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449" t="9553" r="3372" b="21906"/>
            <a:stretch/>
          </p:blipFill>
          <p:spPr bwMode="auto">
            <a:xfrm>
              <a:off x="228600" y="1740932"/>
              <a:ext cx="8686800" cy="4659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28600" y="1371600"/>
              <a:ext cx="868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smtClean="0">
                  <a:solidFill>
                    <a:prstClr val="black"/>
                  </a:solidFill>
                </a:rPr>
                <a:t> </a:t>
              </a:r>
              <a:r>
                <a:rPr lang="en-US" b="1" dirty="0" smtClean="0">
                  <a:solidFill>
                    <a:srgbClr val="00B050"/>
                  </a:solidFill>
                </a:rPr>
                <a:t>SW </a:t>
              </a:r>
              <a:r>
                <a:rPr lang="en-US" b="1" dirty="0" smtClean="0">
                  <a:solidFill>
                    <a:prstClr val="black"/>
                  </a:solidFill>
                </a:rPr>
                <a:t>       </a:t>
              </a:r>
              <a:r>
                <a:rPr lang="en-US" b="1" dirty="0">
                  <a:solidFill>
                    <a:srgbClr val="00B050"/>
                  </a:solidFill>
                </a:rPr>
                <a:t>9</a:t>
              </a:r>
              <a:r>
                <a:rPr lang="en-US" b="1" dirty="0">
                  <a:solidFill>
                    <a:prstClr val="black"/>
                  </a:solidFill>
                </a:rPr>
                <a:t>/1         </a:t>
              </a:r>
              <a:r>
                <a:rPr lang="en-US" b="1" dirty="0">
                  <a:solidFill>
                    <a:srgbClr val="00B050"/>
                  </a:solidFill>
                </a:rPr>
                <a:t>8</a:t>
              </a:r>
              <a:r>
                <a:rPr lang="en-US" b="1" dirty="0">
                  <a:solidFill>
                    <a:prstClr val="black"/>
                  </a:solidFill>
                </a:rPr>
                <a:t>/2  </a:t>
              </a:r>
              <a:r>
                <a:rPr lang="en-US" b="1" dirty="0" smtClean="0">
                  <a:solidFill>
                    <a:prstClr val="black"/>
                  </a:solidFill>
                </a:rPr>
                <a:t>     </a:t>
              </a:r>
              <a:r>
                <a:rPr lang="en-US" b="1" dirty="0">
                  <a:solidFill>
                    <a:srgbClr val="00B050"/>
                  </a:solidFill>
                </a:rPr>
                <a:t>7</a:t>
              </a:r>
              <a:r>
                <a:rPr lang="en-US" b="1" dirty="0">
                  <a:solidFill>
                    <a:prstClr val="black"/>
                  </a:solidFill>
                </a:rPr>
                <a:t>/3         </a:t>
              </a:r>
              <a:r>
                <a:rPr lang="en-US" b="1" dirty="0">
                  <a:solidFill>
                    <a:srgbClr val="00B050"/>
                  </a:solidFill>
                </a:rPr>
                <a:t>6</a:t>
              </a:r>
              <a:r>
                <a:rPr lang="en-US" b="1" dirty="0">
                  <a:solidFill>
                    <a:prstClr val="black"/>
                  </a:solidFill>
                </a:rPr>
                <a:t>/4         </a:t>
              </a:r>
              <a:r>
                <a:rPr lang="en-US" b="1" dirty="0">
                  <a:solidFill>
                    <a:srgbClr val="00B050"/>
                  </a:solidFill>
                </a:rPr>
                <a:t>5</a:t>
              </a:r>
              <a:r>
                <a:rPr lang="en-US" b="1" dirty="0">
                  <a:solidFill>
                    <a:prstClr val="black"/>
                  </a:solidFill>
                </a:rPr>
                <a:t>/5        </a:t>
              </a:r>
              <a:r>
                <a:rPr lang="en-US" b="1" dirty="0">
                  <a:solidFill>
                    <a:srgbClr val="00B050"/>
                  </a:solidFill>
                </a:rPr>
                <a:t>4</a:t>
              </a:r>
              <a:r>
                <a:rPr lang="en-US" b="1" dirty="0">
                  <a:solidFill>
                    <a:prstClr val="black"/>
                  </a:solidFill>
                </a:rPr>
                <a:t>/6         </a:t>
              </a:r>
              <a:r>
                <a:rPr lang="en-US" b="1" dirty="0">
                  <a:solidFill>
                    <a:srgbClr val="00B050"/>
                  </a:solidFill>
                </a:rPr>
                <a:t>3</a:t>
              </a:r>
              <a:r>
                <a:rPr lang="en-US" b="1" dirty="0">
                  <a:solidFill>
                    <a:prstClr val="black"/>
                  </a:solidFill>
                </a:rPr>
                <a:t>/7       </a:t>
              </a:r>
              <a:r>
                <a:rPr lang="en-US" b="1" dirty="0">
                  <a:solidFill>
                    <a:srgbClr val="00B050"/>
                  </a:solidFill>
                </a:rPr>
                <a:t>2</a:t>
              </a:r>
              <a:r>
                <a:rPr lang="en-US" b="1" dirty="0">
                  <a:solidFill>
                    <a:prstClr val="black"/>
                  </a:solidFill>
                </a:rPr>
                <a:t>/8        </a:t>
              </a:r>
              <a:r>
                <a:rPr lang="en-US" b="1" dirty="0" smtClean="0">
                  <a:solidFill>
                    <a:prstClr val="black"/>
                  </a:solidFill>
                </a:rPr>
                <a:t>  </a:t>
              </a:r>
              <a:r>
                <a:rPr lang="en-US" b="1" dirty="0">
                  <a:solidFill>
                    <a:srgbClr val="00B050"/>
                  </a:solidFill>
                </a:rPr>
                <a:t>1</a:t>
              </a:r>
              <a:r>
                <a:rPr lang="en-US" b="1" dirty="0">
                  <a:solidFill>
                    <a:prstClr val="black"/>
                  </a:solidFill>
                </a:rPr>
                <a:t>/9        </a:t>
              </a:r>
              <a:r>
                <a:rPr lang="en-US" b="1" dirty="0" smtClean="0">
                  <a:solidFill>
                    <a:prstClr val="black"/>
                  </a:solidFill>
                </a:rPr>
                <a:t>   FB       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Salinity Scan 1% (5:LB / 5:IOS C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15-18</a:t>
            </a:r>
            <a:r>
              <a:rPr lang="en-US" sz="2800" b="1" dirty="0" smtClean="0">
                <a:solidFill>
                  <a:schemeClr val="bg1"/>
                </a:solidFill>
              </a:rPr>
              <a:t>) + 0.12% L38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from  SW to FB with Synthetic Live Oil  @100°C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11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24669" y="6356350"/>
            <a:ext cx="562130" cy="501650"/>
          </a:xfrm>
        </p:spPr>
        <p:txBody>
          <a:bodyPr/>
          <a:lstStyle/>
          <a:p>
            <a:fld id="{1B8FFA42-A4C6-4727-8B53-DD60AFDBDDC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0" y="-30777"/>
            <a:ext cx="9144000" cy="113877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                  1%  Lauryl Betaine / IOS</a:t>
            </a:r>
            <a:r>
              <a:rPr lang="en-US" sz="3200" b="1" baseline="-25000" dirty="0" smtClean="0">
                <a:solidFill>
                  <a:schemeClr val="bg1"/>
                </a:solidFill>
              </a:rPr>
              <a:t>15-18 </a:t>
            </a:r>
            <a:r>
              <a:rPr lang="en-US" sz="2000" b="1" dirty="0" smtClean="0">
                <a:solidFill>
                  <a:schemeClr val="bg1"/>
                </a:solidFill>
              </a:rPr>
              <a:t>ENORDET 0332</a:t>
            </a:r>
            <a:r>
              <a:rPr lang="en-US" sz="3200" b="1" baseline="-25000" dirty="0" smtClean="0">
                <a:solidFill>
                  <a:schemeClr val="bg1"/>
                </a:solidFill>
              </a:rPr>
              <a:t>                                                                                       </a:t>
            </a:r>
            <a:endParaRPr lang="en-US" sz="36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Blend scan in SeaWater  with </a:t>
            </a:r>
            <a:r>
              <a:rPr lang="en-US" sz="3200" b="1" dirty="0" smtClean="0">
                <a:solidFill>
                  <a:srgbClr val="FFFF00"/>
                </a:solidFill>
              </a:rPr>
              <a:t>S</a:t>
            </a:r>
            <a:r>
              <a:rPr lang="en-US" sz="2800" b="1" dirty="0" smtClean="0">
                <a:solidFill>
                  <a:schemeClr val="bg1"/>
                </a:solidFill>
              </a:rPr>
              <a:t>ynthetic </a:t>
            </a:r>
            <a:r>
              <a:rPr lang="en-US" sz="3200" b="1" dirty="0" smtClean="0">
                <a:solidFill>
                  <a:srgbClr val="FFFF00"/>
                </a:solidFill>
              </a:rPr>
              <a:t>L</a:t>
            </a:r>
            <a:r>
              <a:rPr lang="en-US" sz="2800" b="1" dirty="0" smtClean="0">
                <a:solidFill>
                  <a:schemeClr val="bg1"/>
                </a:solidFill>
              </a:rPr>
              <a:t>ive </a:t>
            </a:r>
            <a:r>
              <a:rPr lang="en-US" sz="3200" b="1" dirty="0" smtClean="0">
                <a:solidFill>
                  <a:srgbClr val="FFFF00"/>
                </a:solidFill>
              </a:rPr>
              <a:t>O</a:t>
            </a:r>
            <a:r>
              <a:rPr lang="en-US" sz="2400" b="1" dirty="0" smtClean="0">
                <a:solidFill>
                  <a:schemeClr val="bg1"/>
                </a:solidFill>
              </a:rPr>
              <a:t>il_100°C, WOR~1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5858" y="2132357"/>
            <a:ext cx="9108142" cy="4438417"/>
            <a:chOff x="46494" y="1853900"/>
            <a:chExt cx="9108142" cy="4438417"/>
          </a:xfrm>
        </p:grpSpPr>
        <p:pic>
          <p:nvPicPr>
            <p:cNvPr id="1026" name="Picture 2" descr="C:\Users\Lisa\Documents\SHELL IOS\BLEND IOS_LB crude at 100C (2)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01" t="19416" r="2795" b="23661"/>
            <a:stretch/>
          </p:blipFill>
          <p:spPr bwMode="auto">
            <a:xfrm>
              <a:off x="46494" y="2243543"/>
              <a:ext cx="8896028" cy="4048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6494" y="1853900"/>
              <a:ext cx="9108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    LB              9/1          8/2         7/3         6/4         5/5        4/6         3/7          2/8        1/9        </a:t>
              </a:r>
              <a:r>
                <a:rPr lang="en-US" b="1" dirty="0"/>
                <a:t>I</a:t>
              </a:r>
              <a:r>
                <a:rPr lang="en-US" b="1" dirty="0" smtClean="0"/>
                <a:t>OS </a:t>
              </a:r>
              <a:endParaRPr lang="en-US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992" y="1115879"/>
            <a:ext cx="8973516" cy="792264"/>
            <a:chOff x="526943" y="666419"/>
            <a:chExt cx="8608861" cy="769659"/>
          </a:xfrm>
        </p:grpSpPr>
        <p:pic>
          <p:nvPicPr>
            <p:cNvPr id="7" name="Picture 6" descr="Lauryl betaine, Laury dimethylaminoacetic acid betaine, (Carboxylatomethyl)dodecyldimethylammonium, CAS #: 683-10-3"/>
            <p:cNvPicPr/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23000" contrast="9000"/>
            </a:blip>
            <a:srcRect/>
            <a:stretch>
              <a:fillRect/>
            </a:stretch>
          </p:blipFill>
          <p:spPr bwMode="auto">
            <a:xfrm>
              <a:off x="526943" y="666419"/>
              <a:ext cx="2557384" cy="752804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0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3616354" y="697414"/>
              <a:ext cx="5519450" cy="738664"/>
            </a:xfrm>
            <a:prstGeom prst="rect">
              <a:avLst/>
            </a:prstGeom>
            <a:solidFill>
              <a:schemeClr val="bg2"/>
            </a:solidFill>
            <a:ln w="25400">
              <a:noFill/>
              <a:prstDash val="solid"/>
            </a:ln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                   SO</a:t>
              </a:r>
              <a:r>
                <a:rPr lang="en-US" sz="1400" b="1" baseline="-25000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3</a:t>
              </a:r>
              <a:r>
                <a:rPr lang="en-US" sz="1400" b="1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-Na                                                    </a:t>
              </a:r>
              <a:r>
                <a:rPr lang="en-US" sz="1400" b="1" dirty="0" err="1" smtClean="0">
                  <a:latin typeface="Arial" pitchFamily="34" charset="0"/>
                  <a:ea typeface="Arial" pitchFamily="34" charset="0"/>
                  <a:cs typeface="Times-Roman" charset="0"/>
                </a:rPr>
                <a:t>SO</a:t>
              </a:r>
              <a:r>
                <a:rPr lang="en-US" sz="1400" b="1" baseline="-25000" dirty="0" err="1" smtClean="0">
                  <a:latin typeface="Arial" pitchFamily="34" charset="0"/>
                  <a:ea typeface="Arial" pitchFamily="34" charset="0"/>
                  <a:cs typeface="Times-Roman" charset="0"/>
                </a:rPr>
                <a:t>3</a:t>
              </a:r>
              <a:r>
                <a:rPr lang="en-US" sz="1400" b="1" dirty="0" err="1" smtClean="0">
                  <a:latin typeface="Arial" pitchFamily="34" charset="0"/>
                  <a:ea typeface="Arial" pitchFamily="34" charset="0"/>
                  <a:cs typeface="Times-Roman" charset="0"/>
                </a:rPr>
                <a:t>-Na</a:t>
              </a:r>
              <a:endParaRPr lang="en-US" sz="1400" b="1" dirty="0" smtClean="0">
                <a:latin typeface="Arial" pitchFamily="34" charset="0"/>
                <a:ea typeface="Arial" pitchFamily="34" charset="0"/>
                <a:cs typeface="Times-Roman" charset="0"/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R-CH</a:t>
              </a:r>
              <a:r>
                <a:rPr lang="en-US" sz="1400" b="1" baseline="-25000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2</a:t>
              </a:r>
              <a:r>
                <a:rPr lang="en-US" sz="1400" b="1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-CH</a:t>
              </a:r>
              <a:r>
                <a:rPr lang="en-US" sz="1400" b="1" baseline="-25000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2</a:t>
              </a:r>
              <a:r>
                <a:rPr lang="en-US" sz="1400" b="1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-</a:t>
              </a:r>
              <a:r>
                <a:rPr lang="en-US" sz="1400" b="1" baseline="30000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  </a:t>
              </a:r>
              <a:r>
                <a:rPr lang="en-US" sz="1400" b="1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CH –CH  -CH</a:t>
              </a:r>
              <a:r>
                <a:rPr lang="en-US" sz="1400" b="1" baseline="-25000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2</a:t>
              </a:r>
              <a:r>
                <a:rPr lang="en-US" sz="1400" b="1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-CH</a:t>
              </a:r>
              <a:r>
                <a:rPr lang="en-US" sz="1400" b="1" baseline="-25000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2</a:t>
              </a:r>
              <a:r>
                <a:rPr lang="en-US" sz="1400" b="1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-R’ </a:t>
              </a:r>
              <a:r>
                <a:rPr lang="en-US" sz="2000" b="1" baseline="30000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+ </a:t>
              </a:r>
              <a:r>
                <a:rPr lang="en-US" sz="1400" b="1" baseline="30000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 </a:t>
              </a:r>
              <a:r>
                <a:rPr lang="en-US" sz="1400" b="1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R-CH</a:t>
              </a:r>
              <a:r>
                <a:rPr lang="en-US" sz="1400" b="1" baseline="-25000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2 </a:t>
              </a:r>
              <a:r>
                <a:rPr lang="en-US" sz="1400" b="1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– CH-CH= CH-CH</a:t>
              </a:r>
              <a:r>
                <a:rPr lang="en-US" sz="1400" b="1" baseline="-25000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2</a:t>
              </a:r>
              <a:r>
                <a:rPr lang="en-US" sz="1400" b="1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-R’</a:t>
              </a:r>
              <a:endParaRPr lang="en-US" sz="1200" b="1" baseline="30000" dirty="0" smtClean="0">
                <a:latin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latin typeface="Arial" pitchFamily="34" charset="0"/>
                  <a:ea typeface="Arial" pitchFamily="34" charset="0"/>
                  <a:cs typeface="Times-Roman" charset="0"/>
                </a:rPr>
                <a:t>                               OH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3084163" y="743909"/>
              <a:ext cx="263472" cy="650928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>
            <a:off x="374754" y="1693889"/>
            <a:ext cx="29981" cy="449704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484433" y="1678898"/>
            <a:ext cx="77449" cy="467194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721903" y="6385810"/>
            <a:ext cx="0" cy="472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66871" y="6508444"/>
            <a:ext cx="325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it has potential to have low IFT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86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13C3-9D20-4665-B590-3B71DFF048E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" y="1835566"/>
            <a:ext cx="7869936" cy="485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-30957"/>
            <a:ext cx="9144000" cy="18158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Comparison of Foam-Flow Behavior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@ 80% Foam Quality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Ultra-Low IFT  1% (5:LB/5:IOS) +0.12% L38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with previous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1% 7:LB/3:AOS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16-18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0" y="0"/>
            <a:ext cx="91440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Conclusions     1 of 2 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09470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Addition of  a third surfactant is an idea submitted for Patent  :  It makes the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Optimal “Unclear” Solution-Blend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of  two surfactants SUITABLE for injection without hindering its</a:t>
            </a: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arenBoth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Low-tension properties in the presence of oil</a:t>
            </a:r>
          </a:p>
          <a:p>
            <a:pPr marL="457200" indent="-457200">
              <a:buAutoNum type="arabicParenBoth"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arenBoth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Strong-foam  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generation  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properties inherited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from the two other surfactants in the Blend, which produced strong foam at a more hydrophilic  ratio but without lowering IFT to ultra low values of 10</a:t>
            </a:r>
            <a:r>
              <a:rPr lang="en-US" sz="2800" b="1" baseline="30000" dirty="0" smtClean="0">
                <a:latin typeface="Arial" pitchFamily="34" charset="0"/>
                <a:cs typeface="Arial" pitchFamily="34" charset="0"/>
              </a:rPr>
              <a:t>-3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Dynes/cm</a:t>
            </a: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13C3-9D20-4665-B590-3B71DFF048E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"/>
            <a:ext cx="9144000" cy="779488"/>
          </a:xfrm>
          <a:prstGeom prst="rect">
            <a:avLst/>
          </a:prstGeom>
          <a:solidFill>
            <a:schemeClr val="accent1"/>
          </a:solidFill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400" b="1" dirty="0" smtClean="0">
                <a:solidFill>
                  <a:schemeClr val="bg1"/>
                </a:solidFill>
              </a:rPr>
              <a:t>Conclusion 2 of 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12844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1200" b="1" dirty="0" smtClean="0">
              <a:solidFill>
                <a:srgbClr val="0070C0"/>
              </a:solidFill>
            </a:endParaRPr>
          </a:p>
          <a:p>
            <a:pPr lvl="1" algn="just"/>
            <a:r>
              <a:rPr lang="en-US" sz="2800" b="1" u="sng" dirty="0" smtClean="0">
                <a:solidFill>
                  <a:srgbClr val="0070C0"/>
                </a:solidFill>
              </a:rPr>
              <a:t>Phase Behavior Test</a:t>
            </a:r>
            <a:r>
              <a:rPr lang="en-US" sz="1200" b="1" u="sng" dirty="0" smtClean="0">
                <a:solidFill>
                  <a:srgbClr val="0070C0"/>
                </a:solidFill>
              </a:rPr>
              <a:t>  </a:t>
            </a:r>
            <a:r>
              <a:rPr lang="en-US" sz="2800" b="1" u="sng" dirty="0" smtClean="0">
                <a:solidFill>
                  <a:srgbClr val="0070C0"/>
                </a:solidFill>
              </a:rPr>
              <a:t>Results of adding a third surfactant </a:t>
            </a:r>
          </a:p>
          <a:p>
            <a:pPr lvl="1" algn="just"/>
            <a:endParaRPr lang="en-US" sz="2400" b="1" u="sng" dirty="0" smtClean="0">
              <a:solidFill>
                <a:srgbClr val="0070C0"/>
              </a:solidFill>
            </a:endParaRPr>
          </a:p>
          <a:p>
            <a:pPr lvl="1" algn="just"/>
            <a:r>
              <a:rPr lang="en-US" sz="2800" b="1" u="sng" dirty="0" smtClean="0">
                <a:solidFill>
                  <a:srgbClr val="0070C0"/>
                </a:solidFill>
              </a:rPr>
              <a:t>WOR~1 </a:t>
            </a:r>
          </a:p>
          <a:p>
            <a:pPr lvl="1" algn="just"/>
            <a:r>
              <a:rPr lang="en-US" sz="2800" b="1" dirty="0" smtClean="0">
                <a:solidFill>
                  <a:srgbClr val="0070C0"/>
                </a:solidFill>
              </a:rPr>
              <a:t>L38 makes LB/IOS blend more hydrophilic at 25°C  but at 100°C system somewhat more lipophilic without a drastic change in phase behavior</a:t>
            </a:r>
          </a:p>
          <a:p>
            <a:pPr lvl="2"/>
            <a:r>
              <a:rPr lang="en-US" sz="2000" b="1" dirty="0" smtClean="0">
                <a:solidFill>
                  <a:srgbClr val="0070C0"/>
                </a:solidFill>
              </a:rPr>
              <a:t>At 25°C, effect is pronounced at 0.5%  but perhaps imperceptible at 0.1%</a:t>
            </a:r>
          </a:p>
          <a:p>
            <a:pPr lvl="2"/>
            <a:r>
              <a:rPr lang="en-US" sz="2000" b="1" dirty="0" smtClean="0">
                <a:solidFill>
                  <a:srgbClr val="0070C0"/>
                </a:solidFill>
              </a:rPr>
              <a:t>At 100°, effect  is less pronounced at all tested concentrations: more oil appeared solubilized without a drastic change in phase behavior</a:t>
            </a:r>
          </a:p>
          <a:p>
            <a:endParaRPr lang="en-US" sz="2800" b="1" u="sng" dirty="0" smtClean="0">
              <a:solidFill>
                <a:srgbClr val="0070C0"/>
              </a:solidFill>
            </a:endParaRPr>
          </a:p>
          <a:p>
            <a:r>
              <a:rPr lang="en-US" sz="2800" b="1" u="sng" dirty="0" smtClean="0">
                <a:solidFill>
                  <a:srgbClr val="0070C0"/>
                </a:solidFill>
              </a:rPr>
              <a:t>Salinity Scan SW to FB</a:t>
            </a:r>
          </a:p>
          <a:p>
            <a:pPr marL="514350" indent="-514350">
              <a:buAutoNum type="arabicParenBoth"/>
            </a:pPr>
            <a:r>
              <a:rPr lang="en-US" sz="2800" b="1" dirty="0" smtClean="0">
                <a:solidFill>
                  <a:srgbClr val="0070C0"/>
                </a:solidFill>
              </a:rPr>
              <a:t>No adverse behavior of formulation dilutions in the absence of oil  </a:t>
            </a:r>
            <a:r>
              <a:rPr lang="en-US" b="1" dirty="0" smtClean="0">
                <a:solidFill>
                  <a:srgbClr val="0070C0"/>
                </a:solidFill>
              </a:rPr>
              <a:t>(slide 13)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marL="514350" indent="-514350">
              <a:buAutoNum type="arabicParenBoth"/>
            </a:pPr>
            <a:r>
              <a:rPr lang="en-US" sz="2800" b="1" dirty="0" smtClean="0">
                <a:solidFill>
                  <a:srgbClr val="0070C0"/>
                </a:solidFill>
              </a:rPr>
              <a:t> Middle phases observed from </a:t>
            </a:r>
            <a:r>
              <a:rPr lang="en-US" sz="2400" b="1" dirty="0" smtClean="0">
                <a:solidFill>
                  <a:srgbClr val="0070C0"/>
                </a:solidFill>
              </a:rPr>
              <a:t>9 SW/1 FB  to 6 SW/4 FB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lvl="1" algn="just"/>
            <a:endParaRPr lang="en-US" sz="2400" b="1" dirty="0" smtClean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5870" y="6273384"/>
            <a:ext cx="1094282" cy="367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Slide 19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25062" y="6356350"/>
            <a:ext cx="1161738" cy="501650"/>
          </a:xfrm>
        </p:spPr>
        <p:txBody>
          <a:bodyPr/>
          <a:lstStyle/>
          <a:p>
            <a:fld id="{34CC13C3-9D20-4665-B590-3B71DFF048E3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3662-3B38-41E9-B70A-54E2F4CE55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976239"/>
            <a:ext cx="9144000" cy="23083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END</a:t>
            </a:r>
          </a:p>
          <a:p>
            <a:r>
              <a:rPr lang="en-US" sz="4800" b="1" dirty="0" smtClean="0">
                <a:solidFill>
                  <a:schemeClr val="bg1"/>
                </a:solidFill>
              </a:rPr>
              <a:t>                   END</a:t>
            </a:r>
          </a:p>
          <a:p>
            <a:pPr>
              <a:spcAft>
                <a:spcPts val="2400"/>
              </a:spcAft>
            </a:pPr>
            <a:r>
              <a:rPr lang="en-US" sz="4800" b="1" dirty="0" smtClean="0">
                <a:solidFill>
                  <a:schemeClr val="bg1"/>
                </a:solidFill>
              </a:rPr>
              <a:t>                                     END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12863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THANKS TO PEMEX FOR FUNDING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333168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THANKS YOU ALL FOR COMING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598003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ANY QUESTIONS ?</a:t>
            </a:r>
          </a:p>
        </p:txBody>
      </p:sp>
    </p:spTree>
    <p:extLst>
      <p:ext uri="{BB962C8B-B14F-4D97-AF65-F5344CB8AC3E}">
        <p14:creationId xmlns:p14="http://schemas.microsoft.com/office/powerpoint/2010/main" xmlns="" val="315978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FA42-A4C6-4727-8B53-DD60AFDBDDC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Aqueous Phase Map: 1%  LB/ IOS</a:t>
            </a:r>
            <a:r>
              <a:rPr lang="en-US" sz="3200" b="1" baseline="-25000" dirty="0" smtClean="0">
                <a:solidFill>
                  <a:schemeClr val="bg1"/>
                </a:solidFill>
              </a:rPr>
              <a:t>15-18 </a:t>
            </a:r>
            <a:r>
              <a:rPr lang="en-US" sz="3200" b="1" dirty="0" smtClean="0">
                <a:solidFill>
                  <a:schemeClr val="bg1"/>
                </a:solidFill>
              </a:rPr>
              <a:t>in SW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474133" y="904874"/>
          <a:ext cx="7924800" cy="5377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4287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FA42-A4C6-4727-8B53-DD60AFDBDDC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1" name="Picture 3" descr="C:\Users\Lisa\Documents\pemex-Rhodia AOS\IOS_LB blend at 25C 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8" t="13253" r="1995" b="4088"/>
          <a:stretch/>
        </p:blipFill>
        <p:spPr bwMode="auto">
          <a:xfrm>
            <a:off x="304800" y="1422227"/>
            <a:ext cx="8354786" cy="542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5566"/>
            <a:ext cx="9144000" cy="95410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1%  LB/ IOS </a:t>
            </a:r>
            <a:r>
              <a:rPr lang="en-US" sz="3200" b="1" baseline="-25000" dirty="0" smtClean="0">
                <a:solidFill>
                  <a:schemeClr val="bg1"/>
                </a:solidFill>
              </a:rPr>
              <a:t>15-18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Blend scan in SeaWater        ~25°C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02380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LB               9/1        8/2         7/3         6/4        5/5      4/6          3/7      2/8        1/9         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043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sa\Desktop\DSCN53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0" t="26945" r="5237" b="17743"/>
          <a:stretch/>
        </p:blipFill>
        <p:spPr bwMode="auto">
          <a:xfrm>
            <a:off x="342724" y="1952786"/>
            <a:ext cx="8390063" cy="420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8453" y="1602165"/>
            <a:ext cx="8431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   LB       9/1      8/2      7/3       6/4         5/5        4/6      3/7     2/8       1/9       IOS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394129" y="2030277"/>
            <a:ext cx="3657600" cy="681926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797804" y="5129939"/>
            <a:ext cx="6633276" cy="1255363"/>
          </a:xfrm>
          <a:prstGeom prst="ellipse">
            <a:avLst/>
          </a:prstGeom>
          <a:solidFill>
            <a:schemeClr val="accent3">
              <a:lumMod val="75000"/>
              <a:alpha val="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38047" y="6090835"/>
            <a:ext cx="1875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Precipitates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788976" y="5486400"/>
            <a:ext cx="15499" cy="54244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6"/>
          <p:cNvSpPr txBox="1">
            <a:spLocks/>
          </p:cNvSpPr>
          <p:nvPr/>
        </p:nvSpPr>
        <p:spPr>
          <a:xfrm>
            <a:off x="0" y="-5566"/>
            <a:ext cx="9144000" cy="95410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1%  LB/IOS </a:t>
            </a:r>
            <a:r>
              <a:rPr kumimoji="0" lang="en-US" sz="3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15-18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Blend scan in SeaWater        100°C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13C3-9D20-4665-B590-3B71DFF048E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1000" y="863600"/>
            <a:ext cx="8382000" cy="5994400"/>
            <a:chOff x="381000" y="863600"/>
            <a:chExt cx="8382000" cy="5994400"/>
          </a:xfrm>
        </p:grpSpPr>
        <p:graphicFrame>
          <p:nvGraphicFramePr>
            <p:cNvPr id="4" name="Chart 3"/>
            <p:cNvGraphicFramePr/>
            <p:nvPr/>
          </p:nvGraphicFramePr>
          <p:xfrm>
            <a:off x="381000" y="863600"/>
            <a:ext cx="8382000" cy="5994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Oval 4"/>
            <p:cNvSpPr/>
            <p:nvPr/>
          </p:nvSpPr>
          <p:spPr>
            <a:xfrm>
              <a:off x="4266136" y="1422410"/>
              <a:ext cx="542926" cy="638175"/>
            </a:xfrm>
            <a:prstGeom prst="ellipse">
              <a:avLst/>
            </a:prstGeom>
            <a:solidFill>
              <a:schemeClr val="accent1">
                <a:alpha val="23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Aqueous Phase Map: 1%  LB/IOS</a:t>
            </a:r>
            <a:r>
              <a:rPr lang="en-US" sz="3200" b="1" baseline="-25000" dirty="0" smtClean="0">
                <a:solidFill>
                  <a:schemeClr val="bg1"/>
                </a:solidFill>
              </a:rPr>
              <a:t>15-18 </a:t>
            </a:r>
            <a:r>
              <a:rPr lang="en-US" sz="3200" b="1" dirty="0" smtClean="0">
                <a:solidFill>
                  <a:schemeClr val="bg1"/>
                </a:solidFill>
              </a:rPr>
              <a:t>in SW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13C3-9D20-4665-B590-3B71DFF048E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Criteria for adding  a third Surfactant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369386"/>
            <a:ext cx="9144000" cy="37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For eliminating precipitates while preserving foamability and low tension in the blend of 5/5:LB/IOS with potential to generate ultra low IFT at elevated temperature (100°C),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it was realized that the third surfactant must meet this important criterion: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407988" lvl="1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HLB of 3</a:t>
            </a:r>
            <a:r>
              <a:rPr kumimoji="0" lang="en-US" sz="1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surfactant must decrease with temperature or in other words, be more hydrophilic at ambient temperatures than at elevated temperatures but also </a:t>
            </a:r>
            <a:r>
              <a:rPr lang="en-US" sz="16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has to be</a:t>
            </a:r>
          </a:p>
          <a:p>
            <a:pPr marL="65088" lvl="1"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Hydrophilic enough at both low and high temperature to promote surfactant-brine compatibility in the absence of oil </a:t>
            </a: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Hydrophobic enough at elevated temperature  for promoting  ultra low IFT </a:t>
            </a: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Thermally stable. </a:t>
            </a: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endParaRPr lang="en-US" sz="800" b="1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Two Surfactants  appeared to meet criterion </a:t>
            </a: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Tridecyl alcohol &gt; three times ethoxylated and carboxylated = L38</a:t>
            </a: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Tridecyl alcohol- five times propoxylated-eight times ethoxylated-carboxylate = N58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044577">
            <a:off x="-49309" y="5177409"/>
            <a:ext cx="2511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Hypothetical  Case</a:t>
            </a:r>
          </a:p>
          <a:p>
            <a:r>
              <a:rPr lang="en-US" sz="1400" b="1" dirty="0" smtClean="0"/>
              <a:t>P</a:t>
            </a: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hase </a:t>
            </a:r>
            <a:r>
              <a:rPr lang="en-US" sz="1400" b="1" dirty="0" smtClean="0"/>
              <a:t>I</a:t>
            </a: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nversion </a:t>
            </a:r>
            <a:r>
              <a:rPr lang="en-US" sz="1400" b="1" dirty="0" smtClean="0"/>
              <a:t>T</a:t>
            </a: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emperature</a:t>
            </a:r>
            <a:endParaRPr lang="en-US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91207" y="6492875"/>
            <a:ext cx="2133600" cy="365125"/>
          </a:xfrm>
        </p:spPr>
        <p:txBody>
          <a:bodyPr/>
          <a:lstStyle/>
          <a:p>
            <a:fld id="{34CC13C3-9D20-4665-B590-3B71DFF048E3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173974" y="4102108"/>
            <a:ext cx="4706112" cy="2584704"/>
            <a:chOff x="1816608" y="4084320"/>
            <a:chExt cx="4706112" cy="2584704"/>
          </a:xfrm>
        </p:grpSpPr>
        <p:graphicFrame>
          <p:nvGraphicFramePr>
            <p:cNvPr id="9" name="Chart 8"/>
            <p:cNvGraphicFramePr/>
            <p:nvPr/>
          </p:nvGraphicFramePr>
          <p:xfrm>
            <a:off x="1816608" y="4084320"/>
            <a:ext cx="4706112" cy="25847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4" name="Group 13"/>
            <p:cNvGrpSpPr/>
            <p:nvPr/>
          </p:nvGrpSpPr>
          <p:grpSpPr>
            <a:xfrm>
              <a:off x="2731008" y="4267200"/>
              <a:ext cx="3560064" cy="1792224"/>
              <a:chOff x="2450592" y="4267200"/>
              <a:chExt cx="3560064" cy="1792224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H="1" flipV="1">
                <a:off x="5011674" y="5019294"/>
                <a:ext cx="1" cy="56197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Freeform 11"/>
              <p:cNvSpPr/>
              <p:nvPr/>
            </p:nvSpPr>
            <p:spPr>
              <a:xfrm>
                <a:off x="2450592" y="4742688"/>
                <a:ext cx="3547872" cy="1316736"/>
              </a:xfrm>
              <a:custGeom>
                <a:avLst/>
                <a:gdLst>
                  <a:gd name="connsiteX0" fmla="*/ 0 w 3462528"/>
                  <a:gd name="connsiteY0" fmla="*/ 1292352 h 1316736"/>
                  <a:gd name="connsiteX1" fmla="*/ 0 w 3462528"/>
                  <a:gd name="connsiteY1" fmla="*/ 0 h 1316736"/>
                  <a:gd name="connsiteX2" fmla="*/ 3462528 w 3462528"/>
                  <a:gd name="connsiteY2" fmla="*/ 329184 h 1316736"/>
                  <a:gd name="connsiteX3" fmla="*/ 3450336 w 3462528"/>
                  <a:gd name="connsiteY3" fmla="*/ 1316736 h 1316736"/>
                  <a:gd name="connsiteX4" fmla="*/ 0 w 3462528"/>
                  <a:gd name="connsiteY4" fmla="*/ 1292352 h 1316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2528" h="1316736">
                    <a:moveTo>
                      <a:pt x="0" y="1292352"/>
                    </a:moveTo>
                    <a:lnTo>
                      <a:pt x="0" y="0"/>
                    </a:lnTo>
                    <a:lnTo>
                      <a:pt x="3462528" y="329184"/>
                    </a:lnTo>
                    <a:lnTo>
                      <a:pt x="3450336" y="1316736"/>
                    </a:lnTo>
                    <a:lnTo>
                      <a:pt x="0" y="1292352"/>
                    </a:ln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2462784" y="4267200"/>
                <a:ext cx="3547872" cy="597408"/>
              </a:xfrm>
              <a:custGeom>
                <a:avLst/>
                <a:gdLst>
                  <a:gd name="connsiteX0" fmla="*/ 0 w 3547872"/>
                  <a:gd name="connsiteY0" fmla="*/ 0 h 597408"/>
                  <a:gd name="connsiteX1" fmla="*/ 0 w 3547872"/>
                  <a:gd name="connsiteY1" fmla="*/ 268224 h 597408"/>
                  <a:gd name="connsiteX2" fmla="*/ 3547872 w 3547872"/>
                  <a:gd name="connsiteY2" fmla="*/ 597408 h 597408"/>
                  <a:gd name="connsiteX3" fmla="*/ 3535680 w 3547872"/>
                  <a:gd name="connsiteY3" fmla="*/ 0 h 597408"/>
                  <a:gd name="connsiteX4" fmla="*/ 0 w 3547872"/>
                  <a:gd name="connsiteY4" fmla="*/ 0 h 59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7872" h="597408">
                    <a:moveTo>
                      <a:pt x="0" y="0"/>
                    </a:moveTo>
                    <a:lnTo>
                      <a:pt x="0" y="268224"/>
                    </a:lnTo>
                    <a:lnTo>
                      <a:pt x="3547872" y="597408"/>
                    </a:lnTo>
                    <a:lnTo>
                      <a:pt x="35356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1649" y="5369194"/>
            <a:ext cx="5238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6587" y="1728518"/>
            <a:ext cx="8450826" cy="3559388"/>
            <a:chOff x="2043868" y="1307579"/>
            <a:chExt cx="9557662" cy="3611105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2043868" y="1811750"/>
              <a:ext cx="1871003" cy="14068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3914871" y="1649971"/>
              <a:ext cx="334511" cy="3235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-</a:t>
              </a:r>
              <a:endParaRPr lang="en-US" sz="3600" b="1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2043868" y="2275984"/>
              <a:ext cx="1871003" cy="14068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3914871" y="2114205"/>
              <a:ext cx="334511" cy="3235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-</a:t>
              </a:r>
              <a:endParaRPr lang="en-US" sz="3600" b="1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2072003" y="2750769"/>
              <a:ext cx="1871003" cy="14068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943006" y="2588990"/>
              <a:ext cx="334511" cy="3235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-</a:t>
              </a:r>
              <a:endParaRPr lang="en-US" sz="3600" b="1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2072003" y="3260723"/>
              <a:ext cx="1871003" cy="14068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3943006" y="3098944"/>
              <a:ext cx="334511" cy="3235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-</a:t>
              </a:r>
              <a:endParaRPr lang="en-US" sz="3600" b="1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2072003" y="3782987"/>
              <a:ext cx="1871003" cy="14068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3943006" y="3621208"/>
              <a:ext cx="334511" cy="3235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-</a:t>
              </a:r>
              <a:endParaRPr lang="en-US" sz="3600" b="1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2072003" y="4312229"/>
              <a:ext cx="1871003" cy="14068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3943006" y="4150450"/>
              <a:ext cx="334511" cy="3235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-</a:t>
              </a:r>
              <a:endParaRPr lang="en-US" sz="3600" b="1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667075" y="4212024"/>
              <a:ext cx="168812" cy="18645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408434" y="4233070"/>
              <a:ext cx="168812" cy="18645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6602978" y="1811870"/>
              <a:ext cx="1871003" cy="14068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9074971" y="1650091"/>
              <a:ext cx="334511" cy="3235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-</a:t>
              </a:r>
              <a:endParaRPr lang="en-US" sz="3600" b="1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8490193" y="1678227"/>
              <a:ext cx="334511" cy="323557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+</a:t>
              </a:r>
              <a:endParaRPr lang="en-US" sz="3600" b="1" dirty="0"/>
            </a:p>
          </p:txBody>
        </p:sp>
        <p:cxnSp>
          <p:nvCxnSpPr>
            <p:cNvPr id="20" name="Straight Connector 19"/>
            <p:cNvCxnSpPr>
              <a:endCxn id="18" idx="2"/>
            </p:cNvCxnSpPr>
            <p:nvPr/>
          </p:nvCxnSpPr>
          <p:spPr>
            <a:xfrm flipV="1">
              <a:off x="8840916" y="1811870"/>
              <a:ext cx="234055" cy="27896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619190" y="2276104"/>
              <a:ext cx="1871003" cy="14068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9091183" y="2114325"/>
              <a:ext cx="334511" cy="3235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-</a:t>
              </a:r>
              <a:endParaRPr lang="en-US" sz="3600" b="1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8506405" y="2142461"/>
              <a:ext cx="334511" cy="323557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+</a:t>
              </a:r>
              <a:endParaRPr lang="en-US" sz="3600" b="1" dirty="0"/>
            </a:p>
          </p:txBody>
        </p:sp>
        <p:cxnSp>
          <p:nvCxnSpPr>
            <p:cNvPr id="24" name="Straight Connector 23"/>
            <p:cNvCxnSpPr>
              <a:endCxn id="22" idx="2"/>
            </p:cNvCxnSpPr>
            <p:nvPr/>
          </p:nvCxnSpPr>
          <p:spPr>
            <a:xfrm flipV="1">
              <a:off x="8857128" y="2276104"/>
              <a:ext cx="234055" cy="27896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6602978" y="2771991"/>
              <a:ext cx="1871003" cy="14068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9074971" y="2610212"/>
              <a:ext cx="334511" cy="3235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-</a:t>
              </a:r>
              <a:endParaRPr lang="en-US" sz="3600" b="1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8490193" y="2638348"/>
              <a:ext cx="334511" cy="323557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+</a:t>
              </a:r>
              <a:endParaRPr lang="en-US" sz="3600" b="1" dirty="0"/>
            </a:p>
          </p:txBody>
        </p:sp>
        <p:cxnSp>
          <p:nvCxnSpPr>
            <p:cNvPr id="28" name="Straight Connector 27"/>
            <p:cNvCxnSpPr>
              <a:endCxn id="26" idx="2"/>
            </p:cNvCxnSpPr>
            <p:nvPr/>
          </p:nvCxnSpPr>
          <p:spPr>
            <a:xfrm flipV="1">
              <a:off x="8840916" y="2771991"/>
              <a:ext cx="234055" cy="27896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6631113" y="3296013"/>
              <a:ext cx="1871003" cy="14068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9103106" y="3134234"/>
              <a:ext cx="334511" cy="3235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-</a:t>
              </a:r>
              <a:endParaRPr lang="en-US" sz="3600" b="1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8518328" y="3162370"/>
              <a:ext cx="334511" cy="323557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+</a:t>
              </a:r>
              <a:endParaRPr lang="en-US" sz="3600" b="1" dirty="0"/>
            </a:p>
          </p:txBody>
        </p:sp>
        <p:cxnSp>
          <p:nvCxnSpPr>
            <p:cNvPr id="32" name="Straight Connector 31"/>
            <p:cNvCxnSpPr>
              <a:endCxn id="30" idx="2"/>
            </p:cNvCxnSpPr>
            <p:nvPr/>
          </p:nvCxnSpPr>
          <p:spPr>
            <a:xfrm flipV="1">
              <a:off x="8869051" y="3296013"/>
              <a:ext cx="234055" cy="27896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6631113" y="3872788"/>
              <a:ext cx="1871003" cy="14068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9103106" y="3711009"/>
              <a:ext cx="334511" cy="3235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-</a:t>
              </a:r>
              <a:endParaRPr lang="en-US" sz="3600" b="1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8518328" y="3739145"/>
              <a:ext cx="334511" cy="323557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+</a:t>
              </a:r>
              <a:endParaRPr lang="en-US" sz="3600" b="1" dirty="0"/>
            </a:p>
          </p:txBody>
        </p:sp>
        <p:cxnSp>
          <p:nvCxnSpPr>
            <p:cNvPr id="36" name="Straight Connector 35"/>
            <p:cNvCxnSpPr>
              <a:endCxn id="34" idx="2"/>
            </p:cNvCxnSpPr>
            <p:nvPr/>
          </p:nvCxnSpPr>
          <p:spPr>
            <a:xfrm flipV="1">
              <a:off x="8869051" y="3872788"/>
              <a:ext cx="234055" cy="27896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6631113" y="4357765"/>
              <a:ext cx="1871003" cy="14068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9103106" y="4195986"/>
              <a:ext cx="334511" cy="32355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-</a:t>
              </a:r>
              <a:endParaRPr lang="en-US" sz="3600" b="1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8518328" y="4224122"/>
              <a:ext cx="334511" cy="323557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+</a:t>
              </a:r>
              <a:endParaRPr lang="en-US" sz="3600" b="1" dirty="0"/>
            </a:p>
          </p:txBody>
        </p:sp>
        <p:cxnSp>
          <p:nvCxnSpPr>
            <p:cNvPr id="40" name="Straight Connector 39"/>
            <p:cNvCxnSpPr>
              <a:endCxn id="38" idx="2"/>
            </p:cNvCxnSpPr>
            <p:nvPr/>
          </p:nvCxnSpPr>
          <p:spPr>
            <a:xfrm flipV="1">
              <a:off x="8869051" y="4357765"/>
              <a:ext cx="234055" cy="27896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ight Brace 40"/>
            <p:cNvSpPr/>
            <p:nvPr/>
          </p:nvSpPr>
          <p:spPr>
            <a:xfrm>
              <a:off x="9825075" y="1307579"/>
              <a:ext cx="699572" cy="361110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833371" y="2609317"/>
              <a:ext cx="7681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LB</a:t>
              </a:r>
              <a:r>
                <a:rPr lang="en-US" sz="4400" baseline="30000" dirty="0" smtClean="0"/>
                <a:t>±</a:t>
              </a:r>
              <a:endParaRPr lang="en-US" sz="3200" baseline="30000" dirty="0"/>
            </a:p>
          </p:txBody>
        </p:sp>
        <p:sp>
          <p:nvSpPr>
            <p:cNvPr id="43" name="Right Brace 42"/>
            <p:cNvSpPr/>
            <p:nvPr/>
          </p:nvSpPr>
          <p:spPr>
            <a:xfrm>
              <a:off x="4412364" y="1518357"/>
              <a:ext cx="655582" cy="251621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95873" y="2458380"/>
              <a:ext cx="8803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IOS</a:t>
              </a:r>
              <a:r>
                <a:rPr lang="en-US" sz="4400" b="1" baseline="30000" dirty="0"/>
                <a:t>-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164505" y="4050780"/>
              <a:ext cx="9829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L38 </a:t>
              </a:r>
              <a:r>
                <a:rPr lang="en-US" sz="4400" b="1" baseline="30000" dirty="0" smtClean="0"/>
                <a:t>-</a:t>
              </a:r>
              <a:endParaRPr lang="en-US" sz="4400" b="1" baseline="30000" dirty="0"/>
            </a:p>
          </p:txBody>
        </p:sp>
        <p:sp>
          <p:nvSpPr>
            <p:cNvPr id="46" name="Right Brace 45"/>
            <p:cNvSpPr/>
            <p:nvPr/>
          </p:nvSpPr>
          <p:spPr>
            <a:xfrm>
              <a:off x="4462309" y="4150450"/>
              <a:ext cx="345814" cy="48510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1 % (5:LB/5:IOS) + 0.12% L38 </a:t>
            </a:r>
          </a:p>
          <a:p>
            <a:endParaRPr lang="en-US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Adding 0.12 % to 0.5% LB + 0.5% IOS resulted in an </a:t>
            </a:r>
            <a:r>
              <a:rPr lang="en-US" sz="3200" b="1" i="1" dirty="0" err="1" smtClean="0">
                <a:solidFill>
                  <a:schemeClr val="bg1"/>
                </a:solidFill>
              </a:rPr>
              <a:t>equimolar</a:t>
            </a:r>
            <a:r>
              <a:rPr lang="en-US" sz="3200" b="1" dirty="0" smtClean="0">
                <a:solidFill>
                  <a:schemeClr val="bg1"/>
                </a:solidFill>
              </a:rPr>
              <a:t>    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zwitterionic – anionic </a:t>
            </a:r>
            <a:r>
              <a:rPr lang="en-US" sz="2800" b="1" dirty="0" smtClean="0">
                <a:solidFill>
                  <a:schemeClr val="bg1"/>
                </a:solidFill>
              </a:rPr>
              <a:t>mixture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13C3-9D20-4665-B590-3B71DFF048E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39843" y="5703281"/>
            <a:ext cx="8589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</a:rPr>
              <a:t>Self-assembly  of Alkoxylated in Solutions may also help on the  elimination of precipitates</a:t>
            </a:r>
            <a:endParaRPr lang="en-US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13C3-9D20-4665-B590-3B71DFF048E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5028118"/>
            <a:ext cx="9144000" cy="10156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Salinity Scan </a:t>
            </a:r>
            <a:r>
              <a:rPr lang="en-US" sz="2400" b="1" dirty="0" smtClean="0">
                <a:solidFill>
                  <a:schemeClr val="bg1"/>
                </a:solidFill>
              </a:rPr>
              <a:t>from SW to FB at 10% interval :    </a:t>
            </a:r>
            <a:r>
              <a:rPr lang="en-US" sz="1600" b="1" dirty="0" smtClean="0">
                <a:solidFill>
                  <a:schemeClr val="bg1"/>
                </a:solidFill>
              </a:rPr>
              <a:t>(19 </a:t>
            </a:r>
            <a:r>
              <a:rPr lang="en-US" sz="1600" b="1" baseline="-25000" dirty="0" smtClean="0">
                <a:solidFill>
                  <a:schemeClr val="bg1"/>
                </a:solidFill>
              </a:rPr>
              <a:t>100C</a:t>
            </a:r>
            <a:r>
              <a:rPr lang="en-US" sz="1600" b="1" dirty="0" smtClean="0">
                <a:solidFill>
                  <a:schemeClr val="bg1"/>
                </a:solidFill>
              </a:rPr>
              <a:t>)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 1% (5:LB / 5:IOS C</a:t>
            </a:r>
            <a:r>
              <a:rPr lang="en-US" b="1" baseline="-25000" dirty="0" smtClean="0">
                <a:solidFill>
                  <a:schemeClr val="bg1"/>
                </a:solidFill>
              </a:rPr>
              <a:t>15-18</a:t>
            </a:r>
            <a:r>
              <a:rPr lang="en-US" b="1" dirty="0" smtClean="0">
                <a:solidFill>
                  <a:schemeClr val="bg1"/>
                </a:solidFill>
              </a:rPr>
              <a:t>) + 0.12% L38 or </a:t>
            </a:r>
            <a:r>
              <a:rPr lang="en-US" b="1" dirty="0" smtClean="0">
                <a:solidFill>
                  <a:srgbClr val="FFFF00"/>
                </a:solidFill>
              </a:rPr>
              <a:t>2% (5:LB / 5:IOS C</a:t>
            </a:r>
            <a:r>
              <a:rPr lang="en-US" b="1" baseline="-25000" dirty="0" smtClean="0">
                <a:solidFill>
                  <a:srgbClr val="FFFF00"/>
                </a:solidFill>
              </a:rPr>
              <a:t>15-18</a:t>
            </a:r>
            <a:r>
              <a:rPr lang="en-US" b="1" dirty="0" smtClean="0">
                <a:solidFill>
                  <a:srgbClr val="FFFF00"/>
                </a:solidFill>
              </a:rPr>
              <a:t>) + 0.24% L38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Increasing salinity from SW to FB  produced a monotonically change in phase behavior I-III-II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tx2">
              <a:lumMod val="75000"/>
              <a:alpha val="5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Tests and Results: Effect of Adding </a:t>
            </a:r>
            <a:r>
              <a:rPr lang="en-US" sz="2400" b="1" dirty="0" smtClean="0">
                <a:solidFill>
                  <a:schemeClr val="bg1"/>
                </a:solidFill>
              </a:rPr>
              <a:t>L38 &amp; N58 to 5:LB/ 5:IOS 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07353"/>
            <a:ext cx="9144000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IFT   lowered to ultralow values  at  L38 = 0.12%  &amp; N58  = 0.04% ; minimum required for making </a:t>
            </a:r>
            <a:r>
              <a:rPr lang="en-US" sz="2000" b="1" dirty="0" smtClean="0">
                <a:solidFill>
                  <a:schemeClr val="bg1"/>
                </a:solidFill>
              </a:rPr>
              <a:t>0.5%LB+0.5% IOS</a:t>
            </a:r>
            <a:r>
              <a:rPr lang="en-US" sz="2400" b="1" dirty="0" smtClean="0">
                <a:solidFill>
                  <a:schemeClr val="bg1"/>
                </a:solidFill>
              </a:rPr>
              <a:t>  in SW free of  precipitates     </a:t>
            </a:r>
            <a:r>
              <a:rPr lang="en-US" b="1" dirty="0" smtClean="0">
                <a:solidFill>
                  <a:schemeClr val="bg1"/>
                </a:solidFill>
              </a:rPr>
              <a:t>(10  11  12)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56607"/>
            <a:ext cx="9144000" cy="954107"/>
          </a:xfrm>
          <a:prstGeom prst="rect">
            <a:avLst/>
          </a:prstGeom>
          <a:solidFill>
            <a:schemeClr val="tx2">
              <a:lumMod val="60000"/>
              <a:lumOff val="40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Frontal Dilutions </a:t>
            </a:r>
            <a:r>
              <a:rPr lang="en-US" sz="2400" b="1" dirty="0" smtClean="0">
                <a:solidFill>
                  <a:schemeClr val="bg1"/>
                </a:solidFill>
              </a:rPr>
              <a:t>at 10% intervals </a:t>
            </a:r>
            <a:r>
              <a:rPr lang="en-US" sz="2800" b="1" dirty="0" smtClean="0">
                <a:solidFill>
                  <a:schemeClr val="bg1"/>
                </a:solidFill>
              </a:rPr>
              <a:t>of </a:t>
            </a:r>
            <a:r>
              <a:rPr lang="en-US" sz="2000" b="1" u="sng" dirty="0" smtClean="0">
                <a:solidFill>
                  <a:schemeClr val="bg1"/>
                </a:solidFill>
              </a:rPr>
              <a:t>1% (5:LB+5: IOS) + 0.12 %L38 in </a:t>
            </a:r>
            <a:r>
              <a:rPr lang="en-US" sz="2000" b="1" u="sng" dirty="0" err="1" smtClean="0">
                <a:solidFill>
                  <a:schemeClr val="bg1"/>
                </a:solidFill>
              </a:rPr>
              <a:t>Sw</a:t>
            </a:r>
            <a:r>
              <a:rPr lang="en-US" sz="2000" b="1" u="sng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</a:rPr>
              <a:t>with FB  were apparently free of problems </a:t>
            </a:r>
            <a:r>
              <a:rPr lang="en-US" sz="2000" b="1" dirty="0" smtClean="0">
                <a:solidFill>
                  <a:schemeClr val="bg1"/>
                </a:solidFill>
              </a:rPr>
              <a:t>(13    14)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969212"/>
            <a:ext cx="9144000" cy="193899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Blend Scan </a:t>
            </a:r>
            <a:r>
              <a:rPr lang="en-US" sz="2400" b="1" dirty="0" smtClean="0">
                <a:solidFill>
                  <a:schemeClr val="bg1"/>
                </a:solidFill>
              </a:rPr>
              <a:t>Phase behavior with SW, FB  _WOR~ 1  @ 25°C, 100°C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Increasing L38  [0.1-0.25-0.5%] while keeping LB/IOS constant makes system more hydrophilic at 25°C but at 100°C  changes are imperceptible ; perhaps oil solubilization increased without drastic changes in phase behavior  </a:t>
            </a:r>
            <a:r>
              <a:rPr lang="en-US" b="1" dirty="0" smtClean="0">
                <a:solidFill>
                  <a:schemeClr val="bg1"/>
                </a:solidFill>
              </a:rPr>
              <a:t>(SW 15 </a:t>
            </a:r>
            <a:r>
              <a:rPr lang="en-US" b="1" baseline="-25000" dirty="0" smtClean="0">
                <a:solidFill>
                  <a:schemeClr val="bg1"/>
                </a:solidFill>
              </a:rPr>
              <a:t>0.5-25C</a:t>
            </a:r>
            <a:r>
              <a:rPr lang="en-US" b="1" dirty="0" smtClean="0">
                <a:solidFill>
                  <a:schemeClr val="bg1"/>
                </a:solidFill>
              </a:rPr>
              <a:t>   FB 16) --- (SW 17 </a:t>
            </a:r>
            <a:r>
              <a:rPr lang="en-US" b="1" baseline="-25000" dirty="0" smtClean="0">
                <a:solidFill>
                  <a:schemeClr val="bg1"/>
                </a:solidFill>
              </a:rPr>
              <a:t>0.5 100C  </a:t>
            </a:r>
            <a:r>
              <a:rPr lang="en-US" b="1" dirty="0" smtClean="0">
                <a:solidFill>
                  <a:schemeClr val="bg1"/>
                </a:solidFill>
              </a:rPr>
              <a:t>FB 18)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212700"/>
            <a:ext cx="91440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Foam-Flow  Behavior  similar to those previously accepted   </a:t>
            </a:r>
            <a:r>
              <a:rPr lang="en-US" b="1" dirty="0" smtClean="0">
                <a:solidFill>
                  <a:schemeClr val="bg1"/>
                </a:solidFill>
              </a:rPr>
              <a:t>(20)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139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2440</TotalTime>
  <Words>1259</Words>
  <Application>Microsoft Office PowerPoint</Application>
  <PresentationFormat>On-screen Show (4:3)</PresentationFormat>
  <Paragraphs>235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                  1%  Lauryl Betaine / IOS15-18 ENORDET 0332                                                                                        Blend scan in SeaWater  with Synthetic Live Oil_100°C, WOR~1</vt:lpstr>
      <vt:lpstr>Slide 3</vt:lpstr>
      <vt:lpstr>1%  LB/ IOS 15-18 Blend scan in SeaWater        ~25°C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Maura</dc:creator>
  <cp:lastModifiedBy>Maura</cp:lastModifiedBy>
  <cp:revision>122</cp:revision>
  <dcterms:created xsi:type="dcterms:W3CDTF">2014-03-25T02:14:14Z</dcterms:created>
  <dcterms:modified xsi:type="dcterms:W3CDTF">2014-04-21T03:36:16Z</dcterms:modified>
</cp:coreProperties>
</file>